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0" r:id="rId5"/>
  </p:sldMasterIdLst>
  <p:notesMasterIdLst>
    <p:notesMasterId r:id="rId45"/>
  </p:notesMasterIdLst>
  <p:sldIdLst>
    <p:sldId id="256" r:id="rId6"/>
    <p:sldId id="338" r:id="rId7"/>
    <p:sldId id="323" r:id="rId8"/>
    <p:sldId id="337" r:id="rId9"/>
    <p:sldId id="339" r:id="rId10"/>
    <p:sldId id="321" r:id="rId11"/>
    <p:sldId id="274" r:id="rId12"/>
    <p:sldId id="265" r:id="rId13"/>
    <p:sldId id="266" r:id="rId14"/>
    <p:sldId id="328" r:id="rId15"/>
    <p:sldId id="278" r:id="rId16"/>
    <p:sldId id="279" r:id="rId17"/>
    <p:sldId id="341" r:id="rId18"/>
    <p:sldId id="342" r:id="rId19"/>
    <p:sldId id="340" r:id="rId20"/>
    <p:sldId id="345" r:id="rId21"/>
    <p:sldId id="346" r:id="rId22"/>
    <p:sldId id="347" r:id="rId23"/>
    <p:sldId id="348" r:id="rId24"/>
    <p:sldId id="349" r:id="rId25"/>
    <p:sldId id="352" r:id="rId26"/>
    <p:sldId id="353" r:id="rId27"/>
    <p:sldId id="351" r:id="rId28"/>
    <p:sldId id="355" r:id="rId29"/>
    <p:sldId id="356" r:id="rId30"/>
    <p:sldId id="327" r:id="rId31"/>
    <p:sldId id="357" r:id="rId32"/>
    <p:sldId id="257" r:id="rId33"/>
    <p:sldId id="275" r:id="rId34"/>
    <p:sldId id="282" r:id="rId35"/>
    <p:sldId id="281" r:id="rId36"/>
    <p:sldId id="283" r:id="rId37"/>
    <p:sldId id="277" r:id="rId38"/>
    <p:sldId id="285" r:id="rId39"/>
    <p:sldId id="284" r:id="rId40"/>
    <p:sldId id="288" r:id="rId41"/>
    <p:sldId id="289" r:id="rId42"/>
    <p:sldId id="358" r:id="rId43"/>
    <p:sldId id="263" r:id="rId44"/>
  </p:sldIdLst>
  <p:sldSz cx="12192000" cy="6858000"/>
  <p:notesSz cx="6797675" cy="987266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9B9B9"/>
    <a:srgbClr val="CC00CC"/>
    <a:srgbClr val="FCF600"/>
    <a:srgbClr val="2508B8"/>
    <a:srgbClr val="0060A8"/>
    <a:srgbClr val="009999"/>
    <a:srgbClr val="911032"/>
    <a:srgbClr val="D2B191"/>
    <a:srgbClr val="119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30C51-DBE4-FB49-354F-8CA799F0ECF3}" v="207" dt="2024-10-15T09:20:15.041"/>
    <p1510:client id="{95F08A32-2F0F-E858-E5F8-7E7417F75FC4}" v="4" dt="2024-10-14T09:14:12.885"/>
    <p1510:client id="{F7F16CDF-F5E7-DB6E-E309-A5514B95B674}" v="1033" dt="2024-10-14T08:46:49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CARME GARCIA I FRANCO" userId="S::maikagarcia@cpnl.cat::828e914c-9c39-440a-aaf8-030d27d1bb08" providerId="AD" clId="Web-{3211A206-3B27-175F-4249-D94A8757AB3A}"/>
    <pc:docChg chg="addSld delSld sldOrd addMainMaster modMainMaster">
      <pc:chgData name="M. CARME GARCIA I FRANCO" userId="S::maikagarcia@cpnl.cat::828e914c-9c39-440a-aaf8-030d27d1bb08" providerId="AD" clId="Web-{3211A206-3B27-175F-4249-D94A8757AB3A}" dt="2024-10-09T08:50:45.968" v="15"/>
      <pc:docMkLst>
        <pc:docMk/>
      </pc:docMkLst>
      <pc:sldChg chg="add">
        <pc:chgData name="M. CARME GARCIA I FRANCO" userId="S::maikagarcia@cpnl.cat::828e914c-9c39-440a-aaf8-030d27d1bb08" providerId="AD" clId="Web-{3211A206-3B27-175F-4249-D94A8757AB3A}" dt="2024-10-09T08:45:04.145" v="2"/>
        <pc:sldMkLst>
          <pc:docMk/>
          <pc:sldMk cId="3893165257" sldId="257"/>
        </pc:sldMkLst>
      </pc:sldChg>
      <pc:sldChg chg="add ord">
        <pc:chgData name="M. CARME GARCIA I FRANCO" userId="S::maikagarcia@cpnl.cat::828e914c-9c39-440a-aaf8-030d27d1bb08" providerId="AD" clId="Web-{3211A206-3B27-175F-4249-D94A8757AB3A}" dt="2024-10-09T08:50:45.968" v="15"/>
        <pc:sldMkLst>
          <pc:docMk/>
          <pc:sldMk cId="694058370" sldId="263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5:27.162" v="3"/>
        <pc:sldMkLst>
          <pc:docMk/>
          <pc:sldMk cId="547850849" sldId="275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7:21.165" v="7"/>
        <pc:sldMkLst>
          <pc:docMk/>
          <pc:sldMk cId="3138974645" sldId="277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6:15.304" v="5"/>
        <pc:sldMkLst>
          <pc:docMk/>
          <pc:sldMk cId="943328085" sldId="281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5:42.365" v="4"/>
        <pc:sldMkLst>
          <pc:docMk/>
          <pc:sldMk cId="2014430721" sldId="282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6:55.539" v="6"/>
        <pc:sldMkLst>
          <pc:docMk/>
          <pc:sldMk cId="3916657173" sldId="283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9:20.216" v="10"/>
        <pc:sldMkLst>
          <pc:docMk/>
          <pc:sldMk cId="1549419801" sldId="284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8:38.496" v="8"/>
        <pc:sldMkLst>
          <pc:docMk/>
          <pc:sldMk cId="2832141816" sldId="285"/>
        </pc:sldMkLst>
      </pc:sldChg>
      <pc:sldChg chg="add ord">
        <pc:chgData name="M. CARME GARCIA I FRANCO" userId="S::maikagarcia@cpnl.cat::828e914c-9c39-440a-aaf8-030d27d1bb08" providerId="AD" clId="Web-{3211A206-3B27-175F-4249-D94A8757AB3A}" dt="2024-10-09T08:50:17.249" v="13"/>
        <pc:sldMkLst>
          <pc:docMk/>
          <pc:sldMk cId="2817669412" sldId="286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9:05.356" v="9"/>
        <pc:sldMkLst>
          <pc:docMk/>
          <pc:sldMk cId="1923037744" sldId="288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50:09.373" v="12"/>
        <pc:sldMkLst>
          <pc:docMk/>
          <pc:sldMk cId="1832116196" sldId="289"/>
        </pc:sldMkLst>
      </pc:sldChg>
      <pc:sldChg chg="del">
        <pc:chgData name="M. CARME GARCIA I FRANCO" userId="S::maikagarcia@cpnl.cat::828e914c-9c39-440a-aaf8-030d27d1bb08" providerId="AD" clId="Web-{3211A206-3B27-175F-4249-D94A8757AB3A}" dt="2024-10-09T08:44:42.676" v="1"/>
        <pc:sldMkLst>
          <pc:docMk/>
          <pc:sldMk cId="3233524317" sldId="336"/>
        </pc:sldMkLst>
      </pc:sldChg>
      <pc:sldChg chg="add">
        <pc:chgData name="M. CARME GARCIA I FRANCO" userId="S::maikagarcia@cpnl.cat::828e914c-9c39-440a-aaf8-030d27d1bb08" providerId="AD" clId="Web-{3211A206-3B27-175F-4249-D94A8757AB3A}" dt="2024-10-09T08:44:34.316" v="0"/>
        <pc:sldMkLst>
          <pc:docMk/>
          <pc:sldMk cId="1627169617" sldId="357"/>
        </pc:sldMkLst>
      </pc:sldChg>
      <pc:sldMasterChg chg="add addSldLayout">
        <pc:chgData name="M. CARME GARCIA I FRANCO" userId="S::maikagarcia@cpnl.cat::828e914c-9c39-440a-aaf8-030d27d1bb08" providerId="AD" clId="Web-{3211A206-3B27-175F-4249-D94A8757AB3A}" dt="2024-10-09T08:44:34.316" v="0"/>
        <pc:sldMasterMkLst>
          <pc:docMk/>
          <pc:sldMasterMk cId="208071035" sldId="2147483660"/>
        </pc:sldMasterMkLst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3595349530" sldId="2147483661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2817473266" sldId="2147483662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4126568045" sldId="2147483663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562077398" sldId="2147483664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3497850626" sldId="2147483665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1907178120" sldId="2147483666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3040857891" sldId="2147483667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3566660464" sldId="2147483668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357719110" sldId="2147483669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955557328" sldId="2147483670"/>
          </pc:sldLayoutMkLst>
        </pc:sldLayoutChg>
        <pc:sldLayoutChg chg="ad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08071035" sldId="2147483660"/>
            <pc:sldLayoutMk cId="3718652755" sldId="2147483671"/>
          </pc:sldLayoutMkLst>
        </pc:sldLayoutChg>
      </pc:sldMasterChg>
      <pc:sldMasterChg chg="replId modSldLayout">
        <pc:chgData name="M. CARME GARCIA I FRANCO" userId="S::maikagarcia@cpnl.cat::828e914c-9c39-440a-aaf8-030d27d1bb08" providerId="AD" clId="Web-{3211A206-3B27-175F-4249-D94A8757AB3A}" dt="2024-10-09T08:44:34.316" v="0"/>
        <pc:sldMasterMkLst>
          <pc:docMk/>
          <pc:sldMasterMk cId="2656217767" sldId="2147483673"/>
        </pc:sldMasterMkLst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2808650831" sldId="2147483674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1301976587" sldId="2147483675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1062525077" sldId="2147483676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507162837" sldId="2147483677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1210517343" sldId="2147483678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1007237264" sldId="2147483679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1283273126" sldId="2147483680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1440509605" sldId="2147483681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1302633179" sldId="2147483682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3150087857" sldId="2147483683"/>
          </pc:sldLayoutMkLst>
        </pc:sldLayoutChg>
        <pc:sldLayoutChg chg="replId">
          <pc:chgData name="M. CARME GARCIA I FRANCO" userId="S::maikagarcia@cpnl.cat::828e914c-9c39-440a-aaf8-030d27d1bb08" providerId="AD" clId="Web-{3211A206-3B27-175F-4249-D94A8757AB3A}" dt="2024-10-09T08:44:34.316" v="0"/>
          <pc:sldLayoutMkLst>
            <pc:docMk/>
            <pc:sldMasterMk cId="2656217767" sldId="2147483673"/>
            <pc:sldLayoutMk cId="671025978" sldId="2147483684"/>
          </pc:sldLayoutMkLst>
        </pc:sldLayoutChg>
      </pc:sldMasterChg>
    </pc:docChg>
  </pc:docChgLst>
  <pc:docChgLst>
    <pc:chgData name="M. CARME GARCIA I FRANCO" userId="S::maikagarcia@cpnl.cat::828e914c-9c39-440a-aaf8-030d27d1bb08" providerId="AD" clId="Web-{4693BED8-37CF-71A0-7B06-016485C7B619}"/>
    <pc:docChg chg="addSld delSld modSld">
      <pc:chgData name="M. CARME GARCIA I FRANCO" userId="S::maikagarcia@cpnl.cat::828e914c-9c39-440a-aaf8-030d27d1bb08" providerId="AD" clId="Web-{4693BED8-37CF-71A0-7B06-016485C7B619}" dt="2024-10-11T11:58:21.233" v="353" actId="20577"/>
      <pc:docMkLst>
        <pc:docMk/>
      </pc:docMkLst>
      <pc:sldChg chg="modSp">
        <pc:chgData name="M. CARME GARCIA I FRANCO" userId="S::maikagarcia@cpnl.cat::828e914c-9c39-440a-aaf8-030d27d1bb08" providerId="AD" clId="Web-{4693BED8-37CF-71A0-7B06-016485C7B619}" dt="2024-10-11T11:45:43.986" v="237"/>
        <pc:sldMkLst>
          <pc:docMk/>
          <pc:sldMk cId="2014430721" sldId="282"/>
        </pc:sldMkLst>
        <pc:graphicFrameChg chg="mod modGraphic">
          <ac:chgData name="M. CARME GARCIA I FRANCO" userId="S::maikagarcia@cpnl.cat::828e914c-9c39-440a-aaf8-030d27d1bb08" providerId="AD" clId="Web-{4693BED8-37CF-71A0-7B06-016485C7B619}" dt="2024-10-11T11:45:43.986" v="237"/>
          <ac:graphicFrameMkLst>
            <pc:docMk/>
            <pc:sldMk cId="2014430721" sldId="282"/>
            <ac:graphicFrameMk id="18" creationId="{9BE61606-1F0A-7759-54F2-EA52DB6C531A}"/>
          </ac:graphicFrameMkLst>
        </pc:graphicFrameChg>
      </pc:sldChg>
      <pc:sldChg chg="add del">
        <pc:chgData name="M. CARME GARCIA I FRANCO" userId="S::maikagarcia@cpnl.cat::828e914c-9c39-440a-aaf8-030d27d1bb08" providerId="AD" clId="Web-{4693BED8-37CF-71A0-7B06-016485C7B619}" dt="2024-10-11T08:41:31.943" v="4"/>
        <pc:sldMkLst>
          <pc:docMk/>
          <pc:sldMk cId="2817669412" sldId="286"/>
        </pc:sldMkLst>
      </pc:sldChg>
      <pc:sldChg chg="modSp">
        <pc:chgData name="M. CARME GARCIA I FRANCO" userId="S::maikagarcia@cpnl.cat::828e914c-9c39-440a-aaf8-030d27d1bb08" providerId="AD" clId="Web-{4693BED8-37CF-71A0-7B06-016485C7B619}" dt="2024-10-11T11:41:59.556" v="232" actId="14100"/>
        <pc:sldMkLst>
          <pc:docMk/>
          <pc:sldMk cId="1923037744" sldId="288"/>
        </pc:sldMkLst>
        <pc:spChg chg="mod">
          <ac:chgData name="M. CARME GARCIA I FRANCO" userId="S::maikagarcia@cpnl.cat::828e914c-9c39-440a-aaf8-030d27d1bb08" providerId="AD" clId="Web-{4693BED8-37CF-71A0-7B06-016485C7B619}" dt="2024-10-11T11:41:59.556" v="232" actId="14100"/>
          <ac:spMkLst>
            <pc:docMk/>
            <pc:sldMk cId="1923037744" sldId="288"/>
            <ac:spMk id="5" creationId="{F530FE1F-B226-D04A-090F-FF804BAE20B9}"/>
          </ac:spMkLst>
        </pc:spChg>
        <pc:spChg chg="mod">
          <ac:chgData name="M. CARME GARCIA I FRANCO" userId="S::maikagarcia@cpnl.cat::828e914c-9c39-440a-aaf8-030d27d1bb08" providerId="AD" clId="Web-{4693BED8-37CF-71A0-7B06-016485C7B619}" dt="2024-10-11T08:43:30.165" v="18" actId="20577"/>
          <ac:spMkLst>
            <pc:docMk/>
            <pc:sldMk cId="1923037744" sldId="288"/>
            <ac:spMk id="12" creationId="{BD08B3A3-01B4-7E91-82B8-7ABB743A3F71}"/>
          </ac:spMkLst>
        </pc:spChg>
      </pc:sldChg>
      <pc:sldChg chg="addSp delSp modSp add del">
        <pc:chgData name="M. CARME GARCIA I FRANCO" userId="S::maikagarcia@cpnl.cat::828e914c-9c39-440a-aaf8-030d27d1bb08" providerId="AD" clId="Web-{4693BED8-37CF-71A0-7B06-016485C7B619}" dt="2024-10-11T11:58:21.233" v="353" actId="20577"/>
        <pc:sldMkLst>
          <pc:docMk/>
          <pc:sldMk cId="1832116196" sldId="289"/>
        </pc:sldMkLst>
        <pc:spChg chg="mod">
          <ac:chgData name="M. CARME GARCIA I FRANCO" userId="S::maikagarcia@cpnl.cat::828e914c-9c39-440a-aaf8-030d27d1bb08" providerId="AD" clId="Web-{4693BED8-37CF-71A0-7B06-016485C7B619}" dt="2024-10-11T11:58:21.233" v="353" actId="20577"/>
          <ac:spMkLst>
            <pc:docMk/>
            <pc:sldMk cId="1832116196" sldId="289"/>
            <ac:spMk id="5" creationId="{F530FE1F-B226-D04A-090F-FF804BAE20B9}"/>
          </ac:spMkLst>
        </pc:spChg>
        <pc:spChg chg="mod">
          <ac:chgData name="M. CARME GARCIA I FRANCO" userId="S::maikagarcia@cpnl.cat::828e914c-9c39-440a-aaf8-030d27d1bb08" providerId="AD" clId="Web-{4693BED8-37CF-71A0-7B06-016485C7B619}" dt="2024-10-11T11:42:36.917" v="234" actId="1076"/>
          <ac:spMkLst>
            <pc:docMk/>
            <pc:sldMk cId="1832116196" sldId="289"/>
            <ac:spMk id="12" creationId="{BD08B3A3-01B4-7E91-82B8-7ABB743A3F71}"/>
          </ac:spMkLst>
        </pc:spChg>
        <pc:spChg chg="mod">
          <ac:chgData name="M. CARME GARCIA I FRANCO" userId="S::maikagarcia@cpnl.cat::828e914c-9c39-440a-aaf8-030d27d1bb08" providerId="AD" clId="Web-{4693BED8-37CF-71A0-7B06-016485C7B619}" dt="2024-10-11T11:42:52.699" v="235" actId="14100"/>
          <ac:spMkLst>
            <pc:docMk/>
            <pc:sldMk cId="1832116196" sldId="289"/>
            <ac:spMk id="14" creationId="{0FBC48F0-A96F-701C-5AED-D76C61ADF175}"/>
          </ac:spMkLst>
        </pc:spChg>
        <pc:picChg chg="add del mod modCrop">
          <ac:chgData name="M. CARME GARCIA I FRANCO" userId="S::maikagarcia@cpnl.cat::828e914c-9c39-440a-aaf8-030d27d1bb08" providerId="AD" clId="Web-{4693BED8-37CF-71A0-7B06-016485C7B619}" dt="2024-10-11T11:47:08.880" v="242"/>
          <ac:picMkLst>
            <pc:docMk/>
            <pc:sldMk cId="1832116196" sldId="289"/>
            <ac:picMk id="2" creationId="{7435F34C-0EA5-24F9-8CF5-0637F3989354}"/>
          </ac:picMkLst>
        </pc:picChg>
        <pc:picChg chg="add mod modCrop">
          <ac:chgData name="M. CARME GARCIA I FRANCO" userId="S::maikagarcia@cpnl.cat::828e914c-9c39-440a-aaf8-030d27d1bb08" providerId="AD" clId="Web-{4693BED8-37CF-71A0-7B06-016485C7B619}" dt="2024-10-11T11:48:22.852" v="247" actId="1076"/>
          <ac:picMkLst>
            <pc:docMk/>
            <pc:sldMk cId="1832116196" sldId="289"/>
            <ac:picMk id="3" creationId="{55852676-B082-B317-8DEB-2511BD366F14}"/>
          </ac:picMkLst>
        </pc:picChg>
      </pc:sldChg>
    </pc:docChg>
  </pc:docChgLst>
  <pc:docChgLst>
    <pc:chgData name="JOAN VILARNAU DALMAU" userId="S::jvilarnau@cpnl.cat::0f554f58-37f8-46d0-93db-2fdde628649e" providerId="AD" clId="Web-{EE08AD49-E33C-D053-CCDF-216A6DD5AC24}"/>
    <pc:docChg chg="modSld">
      <pc:chgData name="JOAN VILARNAU DALMAU" userId="S::jvilarnau@cpnl.cat::0f554f58-37f8-46d0-93db-2fdde628649e" providerId="AD" clId="Web-{EE08AD49-E33C-D053-CCDF-216A6DD5AC24}" dt="2024-10-11T08:39:20.951" v="40" actId="20577"/>
      <pc:docMkLst>
        <pc:docMk/>
      </pc:docMkLst>
      <pc:sldChg chg="modSp">
        <pc:chgData name="JOAN VILARNAU DALMAU" userId="S::jvilarnau@cpnl.cat::0f554f58-37f8-46d0-93db-2fdde628649e" providerId="AD" clId="Web-{EE08AD49-E33C-D053-CCDF-216A6DD5AC24}" dt="2024-10-11T08:39:20.951" v="40" actId="20577"/>
        <pc:sldMkLst>
          <pc:docMk/>
          <pc:sldMk cId="1549419801" sldId="284"/>
        </pc:sldMkLst>
        <pc:spChg chg="mod">
          <ac:chgData name="JOAN VILARNAU DALMAU" userId="S::jvilarnau@cpnl.cat::0f554f58-37f8-46d0-93db-2fdde628649e" providerId="AD" clId="Web-{EE08AD49-E33C-D053-CCDF-216A6DD5AC24}" dt="2024-10-11T08:39:20.951" v="40" actId="20577"/>
          <ac:spMkLst>
            <pc:docMk/>
            <pc:sldMk cId="1549419801" sldId="284"/>
            <ac:spMk id="5" creationId="{F530FE1F-B226-D04A-090F-FF804BAE20B9}"/>
          </ac:spMkLst>
        </pc:spChg>
      </pc:sldChg>
    </pc:docChg>
  </pc:docChgLst>
  <pc:docChgLst>
    <pc:chgData name="Maika Garcia" userId="S::maikagarcia@cpnl.cat::828e914c-9c39-440a-aaf8-030d27d1bb08" providerId="AD" clId="Web-{968FDC39-6D3E-B972-2DCC-57077A1A7D6B}"/>
    <pc:docChg chg="modSld">
      <pc:chgData name="Maika Garcia" userId="S::maikagarcia@cpnl.cat::828e914c-9c39-440a-aaf8-030d27d1bb08" providerId="AD" clId="Web-{968FDC39-6D3E-B972-2DCC-57077A1A7D6B}" dt="2024-10-03T08:26:48.725" v="0"/>
      <pc:docMkLst>
        <pc:docMk/>
      </pc:docMkLst>
      <pc:sldChg chg="delSp">
        <pc:chgData name="Maika Garcia" userId="S::maikagarcia@cpnl.cat::828e914c-9c39-440a-aaf8-030d27d1bb08" providerId="AD" clId="Web-{968FDC39-6D3E-B972-2DCC-57077A1A7D6B}" dt="2024-10-03T08:26:48.725" v="0"/>
        <pc:sldMkLst>
          <pc:docMk/>
          <pc:sldMk cId="3821023796" sldId="256"/>
        </pc:sldMkLst>
        <pc:picChg chg="del">
          <ac:chgData name="Maika Garcia" userId="S::maikagarcia@cpnl.cat::828e914c-9c39-440a-aaf8-030d27d1bb08" providerId="AD" clId="Web-{968FDC39-6D3E-B972-2DCC-57077A1A7D6B}" dt="2024-10-03T08:26:48.725" v="0"/>
          <ac:picMkLst>
            <pc:docMk/>
            <pc:sldMk cId="3821023796" sldId="256"/>
            <ac:picMk id="8" creationId="{00000000-0000-0000-0000-000000000000}"/>
          </ac:picMkLst>
        </pc:picChg>
      </pc:sldChg>
    </pc:docChg>
  </pc:docChgLst>
  <pc:docChgLst>
    <pc:chgData name="M. CARME GARCIA I FRANCO" userId="S::maikagarcia@cpnl.cat::828e914c-9c39-440a-aaf8-030d27d1bb08" providerId="AD" clId="Web-{D04783D0-EF9C-E4C6-F2CF-B39CBCCDFF78}"/>
    <pc:docChg chg="modSld">
      <pc:chgData name="M. CARME GARCIA I FRANCO" userId="S::maikagarcia@cpnl.cat::828e914c-9c39-440a-aaf8-030d27d1bb08" providerId="AD" clId="Web-{D04783D0-EF9C-E4C6-F2CF-B39CBCCDFF78}" dt="2024-10-11T06:54:03.691" v="32" actId="1076"/>
      <pc:docMkLst>
        <pc:docMk/>
      </pc:docMkLst>
      <pc:sldChg chg="addSp modSp">
        <pc:chgData name="M. CARME GARCIA I FRANCO" userId="S::maikagarcia@cpnl.cat::828e914c-9c39-440a-aaf8-030d27d1bb08" providerId="AD" clId="Web-{D04783D0-EF9C-E4C6-F2CF-B39CBCCDFF78}" dt="2024-10-11T06:48:18.131" v="28" actId="1076"/>
        <pc:sldMkLst>
          <pc:docMk/>
          <pc:sldMk cId="1549419801" sldId="284"/>
        </pc:sldMkLst>
        <pc:spChg chg="mod">
          <ac:chgData name="M. CARME GARCIA I FRANCO" userId="S::maikagarcia@cpnl.cat::828e914c-9c39-440a-aaf8-030d27d1bb08" providerId="AD" clId="Web-{D04783D0-EF9C-E4C6-F2CF-B39CBCCDFF78}" dt="2024-10-11T06:48:18.131" v="28" actId="1076"/>
          <ac:spMkLst>
            <pc:docMk/>
            <pc:sldMk cId="1549419801" sldId="284"/>
            <ac:spMk id="5" creationId="{F530FE1F-B226-D04A-090F-FF804BAE20B9}"/>
          </ac:spMkLst>
        </pc:spChg>
        <pc:picChg chg="add mod">
          <ac:chgData name="M. CARME GARCIA I FRANCO" userId="S::maikagarcia@cpnl.cat::828e914c-9c39-440a-aaf8-030d27d1bb08" providerId="AD" clId="Web-{D04783D0-EF9C-E4C6-F2CF-B39CBCCDFF78}" dt="2024-10-11T06:46:35.720" v="4" actId="14100"/>
          <ac:picMkLst>
            <pc:docMk/>
            <pc:sldMk cId="1549419801" sldId="284"/>
            <ac:picMk id="2" creationId="{D7F83FB9-CCF6-3400-9D7C-70D8353BE3A0}"/>
          </ac:picMkLst>
        </pc:picChg>
      </pc:sldChg>
      <pc:sldChg chg="addSp modSp">
        <pc:chgData name="M. CARME GARCIA I FRANCO" userId="S::maikagarcia@cpnl.cat::828e914c-9c39-440a-aaf8-030d27d1bb08" providerId="AD" clId="Web-{D04783D0-EF9C-E4C6-F2CF-B39CBCCDFF78}" dt="2024-10-11T06:54:03.691" v="32" actId="1076"/>
        <pc:sldMkLst>
          <pc:docMk/>
          <pc:sldMk cId="1923037744" sldId="288"/>
        </pc:sldMkLst>
        <pc:spChg chg="mod">
          <ac:chgData name="M. CARME GARCIA I FRANCO" userId="S::maikagarcia@cpnl.cat::828e914c-9c39-440a-aaf8-030d27d1bb08" providerId="AD" clId="Web-{D04783D0-EF9C-E4C6-F2CF-B39CBCCDFF78}" dt="2024-10-11T06:53:41.112" v="29" actId="14100"/>
          <ac:spMkLst>
            <pc:docMk/>
            <pc:sldMk cId="1923037744" sldId="288"/>
            <ac:spMk id="5" creationId="{F530FE1F-B226-D04A-090F-FF804BAE20B9}"/>
          </ac:spMkLst>
        </pc:spChg>
        <pc:picChg chg="add mod">
          <ac:chgData name="M. CARME GARCIA I FRANCO" userId="S::maikagarcia@cpnl.cat::828e914c-9c39-440a-aaf8-030d27d1bb08" providerId="AD" clId="Web-{D04783D0-EF9C-E4C6-F2CF-B39CBCCDFF78}" dt="2024-10-11T06:54:03.691" v="32" actId="1076"/>
          <ac:picMkLst>
            <pc:docMk/>
            <pc:sldMk cId="1923037744" sldId="288"/>
            <ac:picMk id="2" creationId="{8A803F73-2FE3-EC52-1C4F-23CB962DEB28}"/>
          </ac:picMkLst>
        </pc:picChg>
      </pc:sldChg>
    </pc:docChg>
  </pc:docChgLst>
  <pc:docChgLst>
    <pc:chgData name="M. CARME GARCIA I FRANCO" userId="S::maikagarcia@cpnl.cat::828e914c-9c39-440a-aaf8-030d27d1bb08" providerId="AD" clId="Web-{1F430C51-DBE4-FB49-354F-8CA799F0ECF3}"/>
    <pc:docChg chg="modSld">
      <pc:chgData name="M. CARME GARCIA I FRANCO" userId="S::maikagarcia@cpnl.cat::828e914c-9c39-440a-aaf8-030d27d1bb08" providerId="AD" clId="Web-{1F430C51-DBE4-FB49-354F-8CA799F0ECF3}" dt="2024-10-15T09:20:15.041" v="147" actId="20577"/>
      <pc:docMkLst>
        <pc:docMk/>
      </pc:docMkLst>
      <pc:sldChg chg="modSp">
        <pc:chgData name="M. CARME GARCIA I FRANCO" userId="S::maikagarcia@cpnl.cat::828e914c-9c39-440a-aaf8-030d27d1bb08" providerId="AD" clId="Web-{1F430C51-DBE4-FB49-354F-8CA799F0ECF3}" dt="2024-10-15T08:56:22.043" v="81"/>
        <pc:sldMkLst>
          <pc:docMk/>
          <pc:sldMk cId="2014430721" sldId="282"/>
        </pc:sldMkLst>
        <pc:graphicFrameChg chg="mod modGraphic">
          <ac:chgData name="M. CARME GARCIA I FRANCO" userId="S::maikagarcia@cpnl.cat::828e914c-9c39-440a-aaf8-030d27d1bb08" providerId="AD" clId="Web-{1F430C51-DBE4-FB49-354F-8CA799F0ECF3}" dt="2024-10-15T08:56:22.043" v="81"/>
          <ac:graphicFrameMkLst>
            <pc:docMk/>
            <pc:sldMk cId="2014430721" sldId="282"/>
            <ac:graphicFrameMk id="18" creationId="{9BE61606-1F0A-7759-54F2-EA52DB6C531A}"/>
          </ac:graphicFrameMkLst>
        </pc:graphicFrameChg>
      </pc:sldChg>
      <pc:sldChg chg="modSp">
        <pc:chgData name="M. CARME GARCIA I FRANCO" userId="S::maikagarcia@cpnl.cat::828e914c-9c39-440a-aaf8-030d27d1bb08" providerId="AD" clId="Web-{1F430C51-DBE4-FB49-354F-8CA799F0ECF3}" dt="2024-10-15T09:12:09.385" v="130" actId="20577"/>
        <pc:sldMkLst>
          <pc:docMk/>
          <pc:sldMk cId="1549419801" sldId="284"/>
        </pc:sldMkLst>
        <pc:spChg chg="mod">
          <ac:chgData name="M. CARME GARCIA I FRANCO" userId="S::maikagarcia@cpnl.cat::828e914c-9c39-440a-aaf8-030d27d1bb08" providerId="AD" clId="Web-{1F430C51-DBE4-FB49-354F-8CA799F0ECF3}" dt="2024-10-15T09:12:09.385" v="130" actId="20577"/>
          <ac:spMkLst>
            <pc:docMk/>
            <pc:sldMk cId="1549419801" sldId="284"/>
            <ac:spMk id="5" creationId="{F530FE1F-B226-D04A-090F-FF804BAE20B9}"/>
          </ac:spMkLst>
        </pc:spChg>
      </pc:sldChg>
      <pc:sldChg chg="modSp">
        <pc:chgData name="M. CARME GARCIA I FRANCO" userId="S::maikagarcia@cpnl.cat::828e914c-9c39-440a-aaf8-030d27d1bb08" providerId="AD" clId="Web-{1F430C51-DBE4-FB49-354F-8CA799F0ECF3}" dt="2024-10-15T09:08:29.925" v="93" actId="20577"/>
        <pc:sldMkLst>
          <pc:docMk/>
          <pc:sldMk cId="2832141816" sldId="285"/>
        </pc:sldMkLst>
        <pc:spChg chg="mod">
          <ac:chgData name="M. CARME GARCIA I FRANCO" userId="S::maikagarcia@cpnl.cat::828e914c-9c39-440a-aaf8-030d27d1bb08" providerId="AD" clId="Web-{1F430C51-DBE4-FB49-354F-8CA799F0ECF3}" dt="2024-10-15T09:08:29.925" v="93" actId="20577"/>
          <ac:spMkLst>
            <pc:docMk/>
            <pc:sldMk cId="2832141816" sldId="285"/>
            <ac:spMk id="5" creationId="{A0231064-D40D-387C-D70D-1B8659D7D619}"/>
          </ac:spMkLst>
        </pc:spChg>
      </pc:sldChg>
      <pc:sldChg chg="modSp">
        <pc:chgData name="M. CARME GARCIA I FRANCO" userId="S::maikagarcia@cpnl.cat::828e914c-9c39-440a-aaf8-030d27d1bb08" providerId="AD" clId="Web-{1F430C51-DBE4-FB49-354F-8CA799F0ECF3}" dt="2024-10-15T09:13:37.044" v="144" actId="20577"/>
        <pc:sldMkLst>
          <pc:docMk/>
          <pc:sldMk cId="1923037744" sldId="288"/>
        </pc:sldMkLst>
        <pc:spChg chg="mod">
          <ac:chgData name="M. CARME GARCIA I FRANCO" userId="S::maikagarcia@cpnl.cat::828e914c-9c39-440a-aaf8-030d27d1bb08" providerId="AD" clId="Web-{1F430C51-DBE4-FB49-354F-8CA799F0ECF3}" dt="2024-10-15T09:13:37.044" v="144" actId="20577"/>
          <ac:spMkLst>
            <pc:docMk/>
            <pc:sldMk cId="1923037744" sldId="288"/>
            <ac:spMk id="12" creationId="{BD08B3A3-01B4-7E91-82B8-7ABB743A3F71}"/>
          </ac:spMkLst>
        </pc:spChg>
      </pc:sldChg>
      <pc:sldChg chg="modSp">
        <pc:chgData name="M. CARME GARCIA I FRANCO" userId="S::maikagarcia@cpnl.cat::828e914c-9c39-440a-aaf8-030d27d1bb08" providerId="AD" clId="Web-{1F430C51-DBE4-FB49-354F-8CA799F0ECF3}" dt="2024-10-15T09:13:17.419" v="138" actId="20577"/>
        <pc:sldMkLst>
          <pc:docMk/>
          <pc:sldMk cId="1832116196" sldId="289"/>
        </pc:sldMkLst>
        <pc:spChg chg="mod">
          <ac:chgData name="M. CARME GARCIA I FRANCO" userId="S::maikagarcia@cpnl.cat::828e914c-9c39-440a-aaf8-030d27d1bb08" providerId="AD" clId="Web-{1F430C51-DBE4-FB49-354F-8CA799F0ECF3}" dt="2024-10-15T09:13:17.419" v="138" actId="20577"/>
          <ac:spMkLst>
            <pc:docMk/>
            <pc:sldMk cId="1832116196" sldId="289"/>
            <ac:spMk id="5" creationId="{F530FE1F-B226-D04A-090F-FF804BAE20B9}"/>
          </ac:spMkLst>
        </pc:spChg>
      </pc:sldChg>
      <pc:sldChg chg="modSp">
        <pc:chgData name="M. CARME GARCIA I FRANCO" userId="S::maikagarcia@cpnl.cat::828e914c-9c39-440a-aaf8-030d27d1bb08" providerId="AD" clId="Web-{1F430C51-DBE4-FB49-354F-8CA799F0ECF3}" dt="2024-10-15T09:20:15.041" v="147" actId="20577"/>
        <pc:sldMkLst>
          <pc:docMk/>
          <pc:sldMk cId="3036901089" sldId="358"/>
        </pc:sldMkLst>
        <pc:spChg chg="mod">
          <ac:chgData name="M. CARME GARCIA I FRANCO" userId="S::maikagarcia@cpnl.cat::828e914c-9c39-440a-aaf8-030d27d1bb08" providerId="AD" clId="Web-{1F430C51-DBE4-FB49-354F-8CA799F0ECF3}" dt="2024-10-15T09:20:15.041" v="147" actId="20577"/>
          <ac:spMkLst>
            <pc:docMk/>
            <pc:sldMk cId="3036901089" sldId="358"/>
            <ac:spMk id="5" creationId="{F530FE1F-B226-D04A-090F-FF804BAE20B9}"/>
          </ac:spMkLst>
        </pc:spChg>
      </pc:sldChg>
    </pc:docChg>
  </pc:docChgLst>
  <pc:docChgLst>
    <pc:chgData name="M. DEL MAR OÑATE GARCIA" userId="S::mar@cpnl.cat::c7ca70a1-ea37-4ca6-a507-e71c7975e7bb" providerId="AD" clId="Web-{95F08A32-2F0F-E858-E5F8-7E7417F75FC4}"/>
    <pc:docChg chg="modSld">
      <pc:chgData name="M. DEL MAR OÑATE GARCIA" userId="S::mar@cpnl.cat::c7ca70a1-ea37-4ca6-a507-e71c7975e7bb" providerId="AD" clId="Web-{95F08A32-2F0F-E858-E5F8-7E7417F75FC4}" dt="2024-10-14T09:14:12.885" v="3" actId="20577"/>
      <pc:docMkLst>
        <pc:docMk/>
      </pc:docMkLst>
      <pc:sldChg chg="modSp">
        <pc:chgData name="M. DEL MAR OÑATE GARCIA" userId="S::mar@cpnl.cat::c7ca70a1-ea37-4ca6-a507-e71c7975e7bb" providerId="AD" clId="Web-{95F08A32-2F0F-E858-E5F8-7E7417F75FC4}" dt="2024-10-14T09:12:30.678" v="1" actId="1076"/>
        <pc:sldMkLst>
          <pc:docMk/>
          <pc:sldMk cId="943328085" sldId="281"/>
        </pc:sldMkLst>
        <pc:picChg chg="mod">
          <ac:chgData name="M. DEL MAR OÑATE GARCIA" userId="S::mar@cpnl.cat::c7ca70a1-ea37-4ca6-a507-e71c7975e7bb" providerId="AD" clId="Web-{95F08A32-2F0F-E858-E5F8-7E7417F75FC4}" dt="2024-10-14T09:12:25.225" v="0" actId="1076"/>
          <ac:picMkLst>
            <pc:docMk/>
            <pc:sldMk cId="943328085" sldId="281"/>
            <ac:picMk id="2" creationId="{00000000-0000-0000-0000-000000000000}"/>
          </ac:picMkLst>
        </pc:picChg>
        <pc:picChg chg="mod">
          <ac:chgData name="M. DEL MAR OÑATE GARCIA" userId="S::mar@cpnl.cat::c7ca70a1-ea37-4ca6-a507-e71c7975e7bb" providerId="AD" clId="Web-{95F08A32-2F0F-E858-E5F8-7E7417F75FC4}" dt="2024-10-14T09:12:30.678" v="1" actId="1076"/>
          <ac:picMkLst>
            <pc:docMk/>
            <pc:sldMk cId="943328085" sldId="281"/>
            <ac:picMk id="4" creationId="{2A7290A8-B9D9-A2EB-AFF1-C4402EDCC587}"/>
          </ac:picMkLst>
        </pc:picChg>
      </pc:sldChg>
      <pc:sldChg chg="modSp">
        <pc:chgData name="M. DEL MAR OÑATE GARCIA" userId="S::mar@cpnl.cat::c7ca70a1-ea37-4ca6-a507-e71c7975e7bb" providerId="AD" clId="Web-{95F08A32-2F0F-E858-E5F8-7E7417F75FC4}" dt="2024-10-14T09:14:12.885" v="3" actId="20577"/>
        <pc:sldMkLst>
          <pc:docMk/>
          <pc:sldMk cId="1923037744" sldId="288"/>
        </pc:sldMkLst>
        <pc:spChg chg="mod">
          <ac:chgData name="M. DEL MAR OÑATE GARCIA" userId="S::mar@cpnl.cat::c7ca70a1-ea37-4ca6-a507-e71c7975e7bb" providerId="AD" clId="Web-{95F08A32-2F0F-E858-E5F8-7E7417F75FC4}" dt="2024-10-14T09:14:12.885" v="3" actId="20577"/>
          <ac:spMkLst>
            <pc:docMk/>
            <pc:sldMk cId="1923037744" sldId="288"/>
            <ac:spMk id="5" creationId="{F530FE1F-B226-D04A-090F-FF804BAE20B9}"/>
          </ac:spMkLst>
        </pc:spChg>
      </pc:sldChg>
    </pc:docChg>
  </pc:docChgLst>
  <pc:docChgLst>
    <pc:chgData name="PALMIRA FREIXA TORNER" userId="S::pfreixa@cpnl.cat::9260b824-1acf-4aec-b489-4fceaad93191" providerId="AD" clId="Web-{5F9C03DD-4497-48C2-76F3-E2A07E2BEFA3}"/>
    <pc:docChg chg="modSld">
      <pc:chgData name="PALMIRA FREIXA TORNER" userId="S::pfreixa@cpnl.cat::9260b824-1acf-4aec-b489-4fceaad93191" providerId="AD" clId="Web-{5F9C03DD-4497-48C2-76F3-E2A07E2BEFA3}" dt="2024-10-11T08:32:07.013" v="7"/>
      <pc:docMkLst>
        <pc:docMk/>
      </pc:docMkLst>
      <pc:sldChg chg="modSp">
        <pc:chgData name="PALMIRA FREIXA TORNER" userId="S::pfreixa@cpnl.cat::9260b824-1acf-4aec-b489-4fceaad93191" providerId="AD" clId="Web-{5F9C03DD-4497-48C2-76F3-E2A07E2BEFA3}" dt="2024-10-11T08:32:07.013" v="7"/>
        <pc:sldMkLst>
          <pc:docMk/>
          <pc:sldMk cId="943328085" sldId="281"/>
        </pc:sldMkLst>
        <pc:graphicFrameChg chg="mod modGraphic">
          <ac:chgData name="PALMIRA FREIXA TORNER" userId="S::pfreixa@cpnl.cat::9260b824-1acf-4aec-b489-4fceaad93191" providerId="AD" clId="Web-{5F9C03DD-4497-48C2-76F3-E2A07E2BEFA3}" dt="2024-10-11T08:32:07.013" v="7"/>
          <ac:graphicFrameMkLst>
            <pc:docMk/>
            <pc:sldMk cId="943328085" sldId="281"/>
            <ac:graphicFrameMk id="18" creationId="{9BE61606-1F0A-7759-54F2-EA52DB6C531A}"/>
          </ac:graphicFrameMkLst>
        </pc:graphicFrameChg>
      </pc:sldChg>
    </pc:docChg>
  </pc:docChgLst>
  <pc:docChgLst>
    <pc:chgData name="M. CARME GARCIA I FRANCO" userId="S::maikagarcia@cpnl.cat::828e914c-9c39-440a-aaf8-030d27d1bb08" providerId="AD" clId="Web-{F7F16CDF-F5E7-DB6E-E309-A5514B95B674}"/>
    <pc:docChg chg="addSld modSld">
      <pc:chgData name="M. CARME GARCIA I FRANCO" userId="S::maikagarcia@cpnl.cat::828e914c-9c39-440a-aaf8-030d27d1bb08" providerId="AD" clId="Web-{F7F16CDF-F5E7-DB6E-E309-A5514B95B674}" dt="2024-10-14T08:46:49.155" v="541" actId="14100"/>
      <pc:docMkLst>
        <pc:docMk/>
      </pc:docMkLst>
      <pc:sldChg chg="modSp">
        <pc:chgData name="M. CARME GARCIA I FRANCO" userId="S::maikagarcia@cpnl.cat::828e914c-9c39-440a-aaf8-030d27d1bb08" providerId="AD" clId="Web-{F7F16CDF-F5E7-DB6E-E309-A5514B95B674}" dt="2024-10-14T07:39:17.724" v="1"/>
        <pc:sldMkLst>
          <pc:docMk/>
          <pc:sldMk cId="943328085" sldId="281"/>
        </pc:sldMkLst>
        <pc:graphicFrameChg chg="mod modGraphic">
          <ac:chgData name="M. CARME GARCIA I FRANCO" userId="S::maikagarcia@cpnl.cat::828e914c-9c39-440a-aaf8-030d27d1bb08" providerId="AD" clId="Web-{F7F16CDF-F5E7-DB6E-E309-A5514B95B674}" dt="2024-10-14T07:39:17.724" v="1"/>
          <ac:graphicFrameMkLst>
            <pc:docMk/>
            <pc:sldMk cId="943328085" sldId="281"/>
            <ac:graphicFrameMk id="18" creationId="{9BE61606-1F0A-7759-54F2-EA52DB6C531A}"/>
          </ac:graphicFrameMkLst>
        </pc:graphicFrameChg>
      </pc:sldChg>
      <pc:sldChg chg="modSp">
        <pc:chgData name="M. CARME GARCIA I FRANCO" userId="S::maikagarcia@cpnl.cat::828e914c-9c39-440a-aaf8-030d27d1bb08" providerId="AD" clId="Web-{F7F16CDF-F5E7-DB6E-E309-A5514B95B674}" dt="2024-10-14T07:39:33.802" v="9"/>
        <pc:sldMkLst>
          <pc:docMk/>
          <pc:sldMk cId="3916657173" sldId="283"/>
        </pc:sldMkLst>
        <pc:graphicFrameChg chg="mod modGraphic">
          <ac:chgData name="M. CARME GARCIA I FRANCO" userId="S::maikagarcia@cpnl.cat::828e914c-9c39-440a-aaf8-030d27d1bb08" providerId="AD" clId="Web-{F7F16CDF-F5E7-DB6E-E309-A5514B95B674}" dt="2024-10-14T07:39:33.802" v="9"/>
          <ac:graphicFrameMkLst>
            <pc:docMk/>
            <pc:sldMk cId="3916657173" sldId="283"/>
            <ac:graphicFrameMk id="18" creationId="{9BE61606-1F0A-7759-54F2-EA52DB6C531A}"/>
          </ac:graphicFrameMkLst>
        </pc:graphicFrameChg>
      </pc:sldChg>
      <pc:sldChg chg="modSp">
        <pc:chgData name="M. CARME GARCIA I FRANCO" userId="S::maikagarcia@cpnl.cat::828e914c-9c39-440a-aaf8-030d27d1bb08" providerId="AD" clId="Web-{F7F16CDF-F5E7-DB6E-E309-A5514B95B674}" dt="2024-10-14T07:42:20.527" v="18" actId="20577"/>
        <pc:sldMkLst>
          <pc:docMk/>
          <pc:sldMk cId="1549419801" sldId="284"/>
        </pc:sldMkLst>
        <pc:spChg chg="mod">
          <ac:chgData name="M. CARME GARCIA I FRANCO" userId="S::maikagarcia@cpnl.cat::828e914c-9c39-440a-aaf8-030d27d1bb08" providerId="AD" clId="Web-{F7F16CDF-F5E7-DB6E-E309-A5514B95B674}" dt="2024-10-14T07:42:20.527" v="18" actId="20577"/>
          <ac:spMkLst>
            <pc:docMk/>
            <pc:sldMk cId="1549419801" sldId="284"/>
            <ac:spMk id="5" creationId="{F530FE1F-B226-D04A-090F-FF804BAE20B9}"/>
          </ac:spMkLst>
        </pc:spChg>
      </pc:sldChg>
      <pc:sldChg chg="modSp">
        <pc:chgData name="M. CARME GARCIA I FRANCO" userId="S::maikagarcia@cpnl.cat::828e914c-9c39-440a-aaf8-030d27d1bb08" providerId="AD" clId="Web-{F7F16CDF-F5E7-DB6E-E309-A5514B95B674}" dt="2024-10-14T07:41:42.260" v="14" actId="20577"/>
        <pc:sldMkLst>
          <pc:docMk/>
          <pc:sldMk cId="2832141816" sldId="285"/>
        </pc:sldMkLst>
        <pc:spChg chg="mod">
          <ac:chgData name="M. CARME GARCIA I FRANCO" userId="S::maikagarcia@cpnl.cat::828e914c-9c39-440a-aaf8-030d27d1bb08" providerId="AD" clId="Web-{F7F16CDF-F5E7-DB6E-E309-A5514B95B674}" dt="2024-10-14T07:41:42.260" v="14" actId="20577"/>
          <ac:spMkLst>
            <pc:docMk/>
            <pc:sldMk cId="2832141816" sldId="285"/>
            <ac:spMk id="5" creationId="{A0231064-D40D-387C-D70D-1B8659D7D619}"/>
          </ac:spMkLst>
        </pc:spChg>
      </pc:sldChg>
      <pc:sldChg chg="addSp delSp modSp">
        <pc:chgData name="M. CARME GARCIA I FRANCO" userId="S::maikagarcia@cpnl.cat::828e914c-9c39-440a-aaf8-030d27d1bb08" providerId="AD" clId="Web-{F7F16CDF-F5E7-DB6E-E309-A5514B95B674}" dt="2024-10-14T08:44:04.071" v="535" actId="1076"/>
        <pc:sldMkLst>
          <pc:docMk/>
          <pc:sldMk cId="1832116196" sldId="289"/>
        </pc:sldMkLst>
        <pc:spChg chg="mod">
          <ac:chgData name="M. CARME GARCIA I FRANCO" userId="S::maikagarcia@cpnl.cat::828e914c-9c39-440a-aaf8-030d27d1bb08" providerId="AD" clId="Web-{F7F16CDF-F5E7-DB6E-E309-A5514B95B674}" dt="2024-10-14T08:32:29.533" v="171" actId="20577"/>
          <ac:spMkLst>
            <pc:docMk/>
            <pc:sldMk cId="1832116196" sldId="289"/>
            <ac:spMk id="5" creationId="{F530FE1F-B226-D04A-090F-FF804BAE20B9}"/>
          </ac:spMkLst>
        </pc:spChg>
        <pc:picChg chg="add mod">
          <ac:chgData name="M. CARME GARCIA I FRANCO" userId="S::maikagarcia@cpnl.cat::828e914c-9c39-440a-aaf8-030d27d1bb08" providerId="AD" clId="Web-{F7F16CDF-F5E7-DB6E-E309-A5514B95B674}" dt="2024-10-14T08:44:04.071" v="535" actId="1076"/>
          <ac:picMkLst>
            <pc:docMk/>
            <pc:sldMk cId="1832116196" sldId="289"/>
            <ac:picMk id="2" creationId="{3B895B6A-BD98-3C78-C56A-AA44B6A4119D}"/>
          </ac:picMkLst>
        </pc:picChg>
        <pc:picChg chg="del mod">
          <ac:chgData name="M. CARME GARCIA I FRANCO" userId="S::maikagarcia@cpnl.cat::828e914c-9c39-440a-aaf8-030d27d1bb08" providerId="AD" clId="Web-{F7F16CDF-F5E7-DB6E-E309-A5514B95B674}" dt="2024-10-14T08:28:12.821" v="147"/>
          <ac:picMkLst>
            <pc:docMk/>
            <pc:sldMk cId="1832116196" sldId="289"/>
            <ac:picMk id="3" creationId="{55852676-B082-B317-8DEB-2511BD366F14}"/>
          </ac:picMkLst>
        </pc:picChg>
        <pc:picChg chg="add del mod">
          <ac:chgData name="M. CARME GARCIA I FRANCO" userId="S::maikagarcia@cpnl.cat::828e914c-9c39-440a-aaf8-030d27d1bb08" providerId="AD" clId="Web-{F7F16CDF-F5E7-DB6E-E309-A5514B95B674}" dt="2024-10-14T08:28:08.790" v="145"/>
          <ac:picMkLst>
            <pc:docMk/>
            <pc:sldMk cId="1832116196" sldId="289"/>
            <ac:picMk id="4" creationId="{7FBA1BDF-E19B-3A40-C6D7-4722A81A0670}"/>
          </ac:picMkLst>
        </pc:picChg>
      </pc:sldChg>
      <pc:sldChg chg="addSp delSp modSp add replId">
        <pc:chgData name="M. CARME GARCIA I FRANCO" userId="S::maikagarcia@cpnl.cat::828e914c-9c39-440a-aaf8-030d27d1bb08" providerId="AD" clId="Web-{F7F16CDF-F5E7-DB6E-E309-A5514B95B674}" dt="2024-10-14T08:46:49.155" v="541" actId="14100"/>
        <pc:sldMkLst>
          <pc:docMk/>
          <pc:sldMk cId="3036901089" sldId="358"/>
        </pc:sldMkLst>
        <pc:spChg chg="mod">
          <ac:chgData name="M. CARME GARCIA I FRANCO" userId="S::maikagarcia@cpnl.cat::828e914c-9c39-440a-aaf8-030d27d1bb08" providerId="AD" clId="Web-{F7F16CDF-F5E7-DB6E-E309-A5514B95B674}" dt="2024-10-14T08:46:49.155" v="541" actId="14100"/>
          <ac:spMkLst>
            <pc:docMk/>
            <pc:sldMk cId="3036901089" sldId="358"/>
            <ac:spMk id="5" creationId="{F530FE1F-B226-D04A-090F-FF804BAE20B9}"/>
          </ac:spMkLst>
        </pc:spChg>
        <pc:spChg chg="mod">
          <ac:chgData name="M. CARME GARCIA I FRANCO" userId="S::maikagarcia@cpnl.cat::828e914c-9c39-440a-aaf8-030d27d1bb08" providerId="AD" clId="Web-{F7F16CDF-F5E7-DB6E-E309-A5514B95B674}" dt="2024-10-14T08:32:39.080" v="176" actId="20577"/>
          <ac:spMkLst>
            <pc:docMk/>
            <pc:sldMk cId="3036901089" sldId="358"/>
            <ac:spMk id="12" creationId="{BD08B3A3-01B4-7E91-82B8-7ABB743A3F71}"/>
          </ac:spMkLst>
        </pc:spChg>
        <pc:spChg chg="mod">
          <ac:chgData name="M. CARME GARCIA I FRANCO" userId="S::maikagarcia@cpnl.cat::828e914c-9c39-440a-aaf8-030d27d1bb08" providerId="AD" clId="Web-{F7F16CDF-F5E7-DB6E-E309-A5514B95B674}" dt="2024-10-14T08:32:45.236" v="177" actId="14100"/>
          <ac:spMkLst>
            <pc:docMk/>
            <pc:sldMk cId="3036901089" sldId="358"/>
            <ac:spMk id="14" creationId="{0FBC48F0-A96F-701C-5AED-D76C61ADF175}"/>
          </ac:spMkLst>
        </pc:spChg>
        <pc:picChg chg="add mod">
          <ac:chgData name="M. CARME GARCIA I FRANCO" userId="S::maikagarcia@cpnl.cat::828e914c-9c39-440a-aaf8-030d27d1bb08" providerId="AD" clId="Web-{F7F16CDF-F5E7-DB6E-E309-A5514B95B674}" dt="2024-10-14T08:46:43.967" v="540" actId="14100"/>
          <ac:picMkLst>
            <pc:docMk/>
            <pc:sldMk cId="3036901089" sldId="358"/>
            <ac:picMk id="2" creationId="{1DA19557-2A6F-4924-9A9A-AC671CDC2088}"/>
          </ac:picMkLst>
        </pc:picChg>
        <pc:picChg chg="del">
          <ac:chgData name="M. CARME GARCIA I FRANCO" userId="S::maikagarcia@cpnl.cat::828e914c-9c39-440a-aaf8-030d27d1bb08" providerId="AD" clId="Web-{F7F16CDF-F5E7-DB6E-E309-A5514B95B674}" dt="2024-10-14T08:40:50.190" v="434"/>
          <ac:picMkLst>
            <pc:docMk/>
            <pc:sldMk cId="3036901089" sldId="358"/>
            <ac:picMk id="3" creationId="{55852676-B082-B317-8DEB-2511BD366F1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2_4A65222F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0_1327E57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0_1327E579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1_EF4C853D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1_EF4C853D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3_F78E32F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3_F78E32F4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4_466490F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4_466490F2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9_1405BA6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A_FB202CF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6_45CB672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4_CDB44A1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9_9DCBA46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A_E1335D3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B_689B4A0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C_24E1E80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0096237970254"/>
          <c:y val="0.15297707281622222"/>
          <c:w val="0.80855633534938565"/>
          <c:h val="0.76811427884320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Població (2021)</c:v>
                </c:pt>
              </c:strCache>
            </c:strRef>
          </c:tx>
          <c:spPr>
            <a:solidFill>
              <a:srgbClr val="D2B1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Full1!$A$2:$A$3</c:f>
              <c:strCache>
                <c:ptCount val="2"/>
                <c:pt idx="0">
                  <c:v>Sant Cugat del Vallès</c:v>
                </c:pt>
                <c:pt idx="1">
                  <c:v>Cerdanyola del Vallès</c:v>
                </c:pt>
              </c:strCache>
            </c:strRef>
          </c:cat>
          <c:val>
            <c:numRef>
              <c:f>Full1!$B$2:$B$3</c:f>
              <c:numCache>
                <c:formatCode>_-* #,##0\ _€_-;\-* #,##0\ _€_-;_-* "-"??\ _€_-;_-@_-</c:formatCode>
                <c:ptCount val="2"/>
                <c:pt idx="0">
                  <c:v>94012</c:v>
                </c:pt>
                <c:pt idx="1">
                  <c:v>57217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A-4409-BE8D-E28BB023D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6011144"/>
        <c:axId val="291855208"/>
      </c:barChart>
      <c:lineChart>
        <c:grouping val="standard"/>
        <c:varyColors val="0"/>
        <c:ser>
          <c:idx val="1"/>
          <c:order val="1"/>
          <c:tx>
            <c:strRef>
              <c:f>Full1!$C$1</c:f>
              <c:strCache>
                <c:ptCount val="1"/>
                <c:pt idx="0">
                  <c:v>Saber parlar bé català (2021)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Full1!$A$2:$A$3</c:f>
              <c:strCache>
                <c:ptCount val="2"/>
                <c:pt idx="0">
                  <c:v>Sant Cugat del Vallès</c:v>
                </c:pt>
                <c:pt idx="1">
                  <c:v>Cerdanyola del Vallès</c:v>
                </c:pt>
              </c:strCache>
            </c:strRef>
          </c:cat>
          <c:val>
            <c:numRef>
              <c:f>Full1!$C$2:$C$3</c:f>
              <c:numCache>
                <c:formatCode>0.0%</c:formatCode>
                <c:ptCount val="2"/>
                <c:pt idx="0">
                  <c:v>0.80600000000000005</c:v>
                </c:pt>
                <c:pt idx="1">
                  <c:v>0.74299999999999999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FA-4409-BE8D-E28BB023D6E0}"/>
            </c:ext>
          </c:extLst>
        </c:ser>
        <c:ser>
          <c:idx val="2"/>
          <c:order val="2"/>
          <c:tx>
            <c:strRef>
              <c:f>Full1!$D$1</c:f>
              <c:strCache>
                <c:ptCount val="1"/>
                <c:pt idx="0">
                  <c:v>Població que atén el públic nascuda estranger (Ofercat)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5"/>
            <c:spPr>
              <a:solidFill>
                <a:srgbClr val="1191AB"/>
              </a:solidFill>
              <a:ln w="9525">
                <a:solidFill>
                  <a:srgbClr val="1191A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Full1!$A$2:$A$3</c:f>
              <c:strCache>
                <c:ptCount val="2"/>
                <c:pt idx="0">
                  <c:v>Sant Cugat del Vallès</c:v>
                </c:pt>
                <c:pt idx="1">
                  <c:v>Cerdanyola del Vallès</c:v>
                </c:pt>
              </c:strCache>
            </c:strRef>
          </c:cat>
          <c:val>
            <c:numRef>
              <c:f>Full1!$D$2:$D$3</c:f>
              <c:numCache>
                <c:formatCode>0.0%</c:formatCode>
                <c:ptCount val="2"/>
                <c:pt idx="0">
                  <c:v>0.23799999999999999</c:v>
                </c:pt>
                <c:pt idx="1">
                  <c:v>0.249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FA-4409-BE8D-E28BB023D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708288"/>
        <c:axId val="291414664"/>
      </c:lineChart>
      <c:catAx>
        <c:axId val="23601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855208"/>
        <c:crosses val="autoZero"/>
        <c:auto val="1"/>
        <c:lblAlgn val="ctr"/>
        <c:lblOffset val="100"/>
        <c:noMultiLvlLbl val="0"/>
      </c:catAx>
      <c:valAx>
        <c:axId val="291855208"/>
        <c:scaling>
          <c:orientation val="minMax"/>
          <c:max val="100000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6011144"/>
        <c:crosses val="autoZero"/>
        <c:crossBetween val="between"/>
      </c:valAx>
      <c:valAx>
        <c:axId val="291414664"/>
        <c:scaling>
          <c:orientation val="minMax"/>
          <c:max val="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8708288"/>
        <c:crosses val="max"/>
        <c:crossBetween val="between"/>
      </c:valAx>
      <c:catAx>
        <c:axId val="35870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1414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28258904562733E-2"/>
          <c:y val="9.3000928157732005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Retolació identificativa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FF-47DE-8778-477A4469D2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FF-47DE-8778-477A4469D2D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62.762999999999998</c:v>
                </c:pt>
                <c:pt idx="1">
                  <c:v>63.393000000000001</c:v>
                </c:pt>
                <c:pt idx="2">
                  <c:v>65.876999999999995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F-47DE-8778-477A4469D2D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Retolació informativa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78.570999999999998</c:v>
                </c:pt>
                <c:pt idx="1">
                  <c:v>80.435000000000002</c:v>
                </c:pt>
                <c:pt idx="2">
                  <c:v>50.588000000000001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FF-47DE-8778-477A4469D2D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Retolació horari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92.843000000000004</c:v>
                </c:pt>
                <c:pt idx="1">
                  <c:v>68.867000000000004</c:v>
                </c:pt>
                <c:pt idx="2">
                  <c:v>84.412999999999997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FF-47DE-8778-477A4469D2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28258904562733E-2"/>
          <c:y val="9.3000928157732005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Retolació identificativa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D-4ED0-8F77-296618E184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D-4ED0-8F77-296618E1844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71.328999999999994</c:v>
                </c:pt>
                <c:pt idx="1">
                  <c:v>64.655000000000001</c:v>
                </c:pt>
                <c:pt idx="2">
                  <c:v>66.578999999999994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AD-4ED0-8F77-296618E1844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Retolació informativa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64.069999999999993</c:v>
                </c:pt>
                <c:pt idx="1">
                  <c:v>33.332999999999998</c:v>
                </c:pt>
                <c:pt idx="2">
                  <c:v>34.027999999999999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AD-4ED0-8F77-296618E1844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Retolació horari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79.971000000000004</c:v>
                </c:pt>
                <c:pt idx="1">
                  <c:v>76.667000000000002</c:v>
                </c:pt>
                <c:pt idx="2">
                  <c:v>63.889000000000003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AD-4ED0-8F77-296618E184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8.9974585873653784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Llengua de salutació</c:v>
                </c:pt>
              </c:strCache>
            </c:strRef>
          </c:tx>
          <c:spPr>
            <a:solidFill>
              <a:srgbClr val="3E797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2-412C-AE2B-4DDF167F93B5}"/>
              </c:ext>
            </c:extLst>
          </c:dPt>
          <c:dPt>
            <c:idx val="2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2-412C-AE2B-4DDF167F93B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64.435000000000002</c:v>
                </c:pt>
                <c:pt idx="1">
                  <c:v>21.667000000000002</c:v>
                </c:pt>
                <c:pt idx="2">
                  <c:v>19.196000000000002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2-412C-AE2B-4DDF167F93B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Disponibilitat lingüística (en català)</c:v>
                </c:pt>
              </c:strCache>
            </c:strRef>
          </c:tx>
          <c:spPr>
            <a:solidFill>
              <a:srgbClr val="77B6B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95.685000000000002</c:v>
                </c:pt>
                <c:pt idx="1">
                  <c:v>47.5</c:v>
                </c:pt>
                <c:pt idx="2">
                  <c:v>26.974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82-412C-AE2B-4DDF167F93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8.9974585873653784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Llengua de salutació</c:v>
                </c:pt>
              </c:strCache>
            </c:strRef>
          </c:tx>
          <c:spPr>
            <a:solidFill>
              <a:srgbClr val="3E797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22-4D4B-88AA-08784DD45CCB}"/>
              </c:ext>
            </c:extLst>
          </c:dPt>
          <c:dPt>
            <c:idx val="2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22-4D4B-88AA-08784DD45CC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40.204999999999998</c:v>
                </c:pt>
                <c:pt idx="1">
                  <c:v>30</c:v>
                </c:pt>
                <c:pt idx="2">
                  <c:v>4.798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22-4D4B-88AA-08784DD45CC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Disponibilitat lingüística (en català)</c:v>
                </c:pt>
              </c:strCache>
            </c:strRef>
          </c:tx>
          <c:spPr>
            <a:solidFill>
              <a:srgbClr val="77B6B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Catalunya</c:v>
                </c:pt>
                <c:pt idx="1">
                  <c:v>Resta de l'estat</c:v>
                </c:pt>
                <c:pt idx="2">
                  <c:v>Estranger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88.382999999999996</c:v>
                </c:pt>
                <c:pt idx="1">
                  <c:v>65</c:v>
                </c:pt>
                <c:pt idx="2">
                  <c:v>16.414000000000001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22-4D4B-88AA-08784DD45C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11965811965815E-2"/>
          <c:y val="2.9447740066379766E-2"/>
          <c:w val="0.90786846766475104"/>
          <c:h val="0.7808671941537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4B-43B5-9023-2DA897F418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4B-43B5-9023-2DA897F418E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4B-43B5-9023-2DA897F418E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4B-43B5-9023-2DA897F418E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4B-43B5-9023-2DA897F418E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84B-43B5-9023-2DA897F418EC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4B-43B5-9023-2DA897F418E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4B-43B5-9023-2DA897F418E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Català</c:v>
                </c:pt>
                <c:pt idx="1">
                  <c:v>Castellà</c:v>
                </c:pt>
                <c:pt idx="2">
                  <c:v>Anglès</c:v>
                </c:pt>
                <c:pt idx="3">
                  <c:v>Francès</c:v>
                </c:pt>
                <c:pt idx="4">
                  <c:v>Alemany</c:v>
                </c:pt>
                <c:pt idx="5">
                  <c:v>Altres</c:v>
                </c:pt>
                <c:pt idx="6">
                  <c:v>Ambivalent o sense contingut lingüístic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0.28600000000000003</c:v>
                </c:pt>
                <c:pt idx="1">
                  <c:v>0.68599999999999994</c:v>
                </c:pt>
                <c:pt idx="2">
                  <c:v>0.02</c:v>
                </c:pt>
                <c:pt idx="3">
                  <c:v>0</c:v>
                </c:pt>
                <c:pt idx="4">
                  <c:v>2E-3</c:v>
                </c:pt>
                <c:pt idx="5">
                  <c:v>0</c:v>
                </c:pt>
                <c:pt idx="6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84B-43B5-9023-2DA897F418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0172137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9316239316242E-2"/>
          <c:y val="2.9447740066379766E-2"/>
          <c:w val="0.90786846766475104"/>
          <c:h val="0.7808671941537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38-486D-9A29-FBD0B08FD077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38-486D-9A29-FBD0B08FD07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38-486D-9A29-FBD0B08FD07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38-486D-9A29-FBD0B08FD07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38-486D-9A29-FBD0B08FD07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38-486D-9A29-FBD0B08FD07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Català</c:v>
                </c:pt>
                <c:pt idx="1">
                  <c:v>Castellà</c:v>
                </c:pt>
                <c:pt idx="2">
                  <c:v>Anglès</c:v>
                </c:pt>
                <c:pt idx="3">
                  <c:v>Francès</c:v>
                </c:pt>
                <c:pt idx="4">
                  <c:v>Alemany</c:v>
                </c:pt>
                <c:pt idx="5">
                  <c:v>Altres</c:v>
                </c:pt>
                <c:pt idx="6">
                  <c:v>Ambivalent o sense contingut lingüístic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0.505</c:v>
                </c:pt>
                <c:pt idx="1">
                  <c:v>0.83599999999999997</c:v>
                </c:pt>
                <c:pt idx="2">
                  <c:v>0.23499999999999999</c:v>
                </c:pt>
                <c:pt idx="3">
                  <c:v>0.1</c:v>
                </c:pt>
                <c:pt idx="4">
                  <c:v>6.8000000000000005E-2</c:v>
                </c:pt>
                <c:pt idx="5">
                  <c:v>0.11199999999999999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38-486D-9A29-FBD0B08FD0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0172137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11965811965815E-2"/>
          <c:y val="2.9447740066379766E-2"/>
          <c:w val="0.90786846766475104"/>
          <c:h val="0.7808671941537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6-4580-8EA0-25E103E678D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6-4580-8EA0-25E103E678D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26-4580-8EA0-25E103E678D6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26-4580-8EA0-25E103E678D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626-4580-8EA0-25E103E678D6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626-4580-8EA0-25E103E678D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26-4580-8EA0-25E103E678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26-4580-8EA0-25E103E678D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26-4580-8EA0-25E103E678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Català</c:v>
                </c:pt>
                <c:pt idx="1">
                  <c:v>Castellà</c:v>
                </c:pt>
                <c:pt idx="2">
                  <c:v>Anglès</c:v>
                </c:pt>
                <c:pt idx="3">
                  <c:v>Francès</c:v>
                </c:pt>
                <c:pt idx="4">
                  <c:v>Alemany</c:v>
                </c:pt>
                <c:pt idx="5">
                  <c:v>Altres</c:v>
                </c:pt>
                <c:pt idx="6">
                  <c:v>Ambivalent o sense contingut lingüístic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0.22399999999999998</c:v>
                </c:pt>
                <c:pt idx="1">
                  <c:v>0.7340000000000001</c:v>
                </c:pt>
                <c:pt idx="2">
                  <c:v>6.0000000000000001E-3</c:v>
                </c:pt>
                <c:pt idx="3">
                  <c:v>0</c:v>
                </c:pt>
                <c:pt idx="4">
                  <c:v>0</c:v>
                </c:pt>
                <c:pt idx="5">
                  <c:v>1.3000000000000001E-2</c:v>
                </c:pt>
                <c:pt idx="6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626-4580-8EA0-25E103E678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0172137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9316239316242E-2"/>
          <c:y val="2.9447740066379766E-2"/>
          <c:w val="0.90786846766475104"/>
          <c:h val="0.7808671941537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7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1-4170-91F4-103779CBB16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1-4170-91F4-103779CBB16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1-4170-91F4-103779CBB16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1-4170-91F4-103779CBB16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971-4170-91F4-103779CBB16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971-4170-91F4-103779CBB16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Català</c:v>
                </c:pt>
                <c:pt idx="1">
                  <c:v>Castellà</c:v>
                </c:pt>
                <c:pt idx="2">
                  <c:v>Anglès</c:v>
                </c:pt>
                <c:pt idx="3">
                  <c:v>Francès</c:v>
                </c:pt>
                <c:pt idx="4">
                  <c:v>Alemany</c:v>
                </c:pt>
                <c:pt idx="5">
                  <c:v>Altres</c:v>
                </c:pt>
                <c:pt idx="6">
                  <c:v>Ambivalent o sense contingut lingüístic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0.36499999999999999</c:v>
                </c:pt>
                <c:pt idx="1">
                  <c:v>0.88</c:v>
                </c:pt>
                <c:pt idx="2">
                  <c:v>0.1</c:v>
                </c:pt>
                <c:pt idx="3">
                  <c:v>3.3000000000000002E-2</c:v>
                </c:pt>
                <c:pt idx="4">
                  <c:v>2.3E-2</c:v>
                </c:pt>
                <c:pt idx="5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71-4170-91F4-103779CBB1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20172137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RETOLACIÓ IDENTIFICATIVA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Full1!$A$2:$A$3</c:f>
              <c:strCache>
                <c:ptCount val="2"/>
                <c:pt idx="0">
                  <c:v>Sant Cugat del Vallès</c:v>
                </c:pt>
                <c:pt idx="1">
                  <c:v>Cerdanyola del Vallès</c:v>
                </c:pt>
              </c:strCache>
            </c:strRef>
          </c:cat>
          <c:val>
            <c:numRef>
              <c:f>Full1!$B$2:$B$3</c:f>
              <c:numCache>
                <c:formatCode>0</c:formatCode>
                <c:ptCount val="2"/>
                <c:pt idx="0">
                  <c:v>63.72</c:v>
                </c:pt>
                <c:pt idx="1">
                  <c:v>69.62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E-434C-97AB-4596A3EFFA74}"/>
            </c:ext>
          </c:extLst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RETOLACIÓ INFORMATIVA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Full1!$A$2:$A$3</c:f>
              <c:strCache>
                <c:ptCount val="2"/>
                <c:pt idx="0">
                  <c:v>Sant Cugat del Vallès</c:v>
                </c:pt>
                <c:pt idx="1">
                  <c:v>Cerdanyola del Vallès</c:v>
                </c:pt>
              </c:strCache>
            </c:strRef>
          </c:cat>
          <c:val>
            <c:numRef>
              <c:f>Full1!$C$2:$C$3</c:f>
              <c:numCache>
                <c:formatCode>0</c:formatCode>
                <c:ptCount val="2"/>
                <c:pt idx="0">
                  <c:v>72.989999999999995</c:v>
                </c:pt>
                <c:pt idx="1">
                  <c:v>56.13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E-434C-97AB-4596A3EFFA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57300616"/>
        <c:axId val="234940784"/>
      </c:barChart>
      <c:catAx>
        <c:axId val="35730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4940784"/>
        <c:crosses val="autoZero"/>
        <c:auto val="1"/>
        <c:lblAlgn val="ctr"/>
        <c:lblOffset val="100"/>
        <c:noMultiLvlLbl val="0"/>
      </c:catAx>
      <c:valAx>
        <c:axId val="234940784"/>
        <c:scaling>
          <c:orientation val="minMax"/>
          <c:max val="1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7300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LLENGUA DE SALUTACIÓ ORAL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Full1!$A$2:$A$3</c:f>
              <c:strCache>
                <c:ptCount val="2"/>
                <c:pt idx="0">
                  <c:v>Sant Cugat del Vallès</c:v>
                </c:pt>
                <c:pt idx="1">
                  <c:v>Cerdanyola del Vallès</c:v>
                </c:pt>
              </c:strCache>
            </c:strRef>
          </c:cat>
          <c:val>
            <c:numRef>
              <c:f>Full1!$B$2:$B$3</c:f>
              <c:numCache>
                <c:formatCode>0</c:formatCode>
                <c:ptCount val="2"/>
                <c:pt idx="0">
                  <c:v>50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F-45D6-8D81-07E82F51A9C3}"/>
            </c:ext>
          </c:extLst>
        </c:ser>
        <c:ser>
          <c:idx val="1"/>
          <c:order val="1"/>
          <c:tx>
            <c:strRef>
              <c:f>Full1!$C$1</c:f>
              <c:strCache>
                <c:ptCount val="1"/>
                <c:pt idx="0">
                  <c:v>DISPONIBILITAT EN CATALÀ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Full1!$A$2:$A$3</c:f>
              <c:strCache>
                <c:ptCount val="2"/>
                <c:pt idx="0">
                  <c:v>Sant Cugat del Vallès</c:v>
                </c:pt>
                <c:pt idx="1">
                  <c:v>Cerdanyola del Vallès</c:v>
                </c:pt>
              </c:strCache>
            </c:strRef>
          </c:cat>
          <c:val>
            <c:numRef>
              <c:f>Full1!$C$2:$C$3</c:f>
              <c:numCache>
                <c:formatCode>0</c:formatCode>
                <c:ptCount val="2"/>
                <c:pt idx="0">
                  <c:v>75.45</c:v>
                </c:pt>
                <c:pt idx="1">
                  <c:v>68.150000000000006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F-45D6-8D81-07E82F51A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9899928"/>
        <c:axId val="359903008"/>
      </c:barChart>
      <c:catAx>
        <c:axId val="3598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9903008"/>
        <c:crosses val="autoZero"/>
        <c:auto val="1"/>
        <c:lblAlgn val="ctr"/>
        <c:lblOffset val="100"/>
        <c:noMultiLvlLbl val="0"/>
      </c:catAx>
      <c:valAx>
        <c:axId val="359903008"/>
        <c:scaling>
          <c:orientation val="minMax"/>
          <c:max val="1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9899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8.6948243589575563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2C-4673-B3D6-89CDAA1DD00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2C-4673-B3D6-89CDAA1DD00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Sant Cugat del Vallès</c:v>
                </c:pt>
                <c:pt idx="2">
                  <c:v>Finances i altres 
serveis similars</c:v>
                </c:pt>
                <c:pt idx="3">
                  <c:v>Oci i formació</c:v>
                </c:pt>
                <c:pt idx="4">
                  <c:v>Tèxtil i derivats</c:v>
                </c:pt>
                <c:pt idx="5">
                  <c:v>Alimentació</c:v>
                </c:pt>
                <c:pt idx="6">
                  <c:v>Equipament de la llar</c:v>
                </c:pt>
                <c:pt idx="7">
                  <c:v>Salut i estètica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 formatCode="0">
                  <c:v>71.069587628865975</c:v>
                </c:pt>
                <c:pt idx="2" formatCode="0">
                  <c:v>75</c:v>
                </c:pt>
                <c:pt idx="3" formatCode="0">
                  <c:v>68.103448275862092</c:v>
                </c:pt>
                <c:pt idx="4" formatCode="0">
                  <c:v>33.333333333333336</c:v>
                </c:pt>
                <c:pt idx="5" formatCode="0">
                  <c:v>83.450704225352098</c:v>
                </c:pt>
                <c:pt idx="6" formatCode="0">
                  <c:v>72.039473684210549</c:v>
                </c:pt>
                <c:pt idx="7" formatCode="0">
                  <c:v>78.873239436619698</c:v>
                </c:pt>
                <c:pt idx="8" formatCode="0">
                  <c:v>60.000000000000007</c:v>
                </c:pt>
                <c:pt idx="9" formatCode="0">
                  <c:v>83.854166666666643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2C-4673-B3D6-89CDAA1DD00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E797D"/>
            </a:solidFill>
            <a:ln>
              <a:noFill/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2C-4673-B3D6-89CDAA1DD00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Sant Cugat del Vallès</c:v>
                </c:pt>
                <c:pt idx="2">
                  <c:v>Finances i altres 
serveis similars</c:v>
                </c:pt>
                <c:pt idx="3">
                  <c:v>Oci i formació</c:v>
                </c:pt>
                <c:pt idx="4">
                  <c:v>Tèxtil i derivats</c:v>
                </c:pt>
                <c:pt idx="5">
                  <c:v>Alimentació</c:v>
                </c:pt>
                <c:pt idx="6">
                  <c:v>Equipament de la llar</c:v>
                </c:pt>
                <c:pt idx="7">
                  <c:v>Salut i estètica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63.72</c:v>
                </c:pt>
                <c:pt idx="2">
                  <c:v>62.5</c:v>
                </c:pt>
                <c:pt idx="3">
                  <c:v>69.167000000000002</c:v>
                </c:pt>
                <c:pt idx="4">
                  <c:v>28.125</c:v>
                </c:pt>
                <c:pt idx="5">
                  <c:v>83.584999999999994</c:v>
                </c:pt>
                <c:pt idx="6">
                  <c:v>67.19</c:v>
                </c:pt>
                <c:pt idx="7">
                  <c:v>69.034000000000006</c:v>
                </c:pt>
                <c:pt idx="8">
                  <c:v>57.773000000000003</c:v>
                </c:pt>
                <c:pt idx="9">
                  <c:v>70.122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2C-4673-B3D6-89CDAA1DD0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8.6948243589575563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D-4D9F-A339-7B282530E22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D-4D9F-A339-7B282530E2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Cerdanyola del Vallès</c:v>
                </c:pt>
                <c:pt idx="2">
                  <c:v>Oci i formació</c:v>
                </c:pt>
                <c:pt idx="3">
                  <c:v>Finances i altres 
serveis similars</c:v>
                </c:pt>
                <c:pt idx="4">
                  <c:v>Tèxtil i derivats</c:v>
                </c:pt>
                <c:pt idx="5">
                  <c:v>Salut i estètica</c:v>
                </c:pt>
                <c:pt idx="6">
                  <c:v>Equipament de la llar</c:v>
                </c:pt>
                <c:pt idx="7">
                  <c:v>Alimentació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 formatCode="0">
                  <c:v>73.484848484848513</c:v>
                </c:pt>
                <c:pt idx="2" formatCode="0">
                  <c:v>70.689655172413808</c:v>
                </c:pt>
                <c:pt idx="3" formatCode="0">
                  <c:v>73.214285714285722</c:v>
                </c:pt>
                <c:pt idx="4" formatCode="0">
                  <c:v>46.875</c:v>
                </c:pt>
                <c:pt idx="5" formatCode="0">
                  <c:v>80.454545454545453</c:v>
                </c:pt>
                <c:pt idx="6" formatCode="0">
                  <c:v>81.018518518518519</c:v>
                </c:pt>
                <c:pt idx="7" formatCode="0">
                  <c:v>79.797979797979792</c:v>
                </c:pt>
                <c:pt idx="8" formatCode="0">
                  <c:v>61.363636363636381</c:v>
                </c:pt>
                <c:pt idx="9" formatCode="0">
                  <c:v>67.857142857142861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9D-4D9F-A339-7B282530E22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E797D"/>
            </a:solidFill>
            <a:ln>
              <a:noFill/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9D-4D9F-A339-7B282530E2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Cerdanyola del Vallès</c:v>
                </c:pt>
                <c:pt idx="2">
                  <c:v>Oci i formació</c:v>
                </c:pt>
                <c:pt idx="3">
                  <c:v>Finances i altres 
serveis similars</c:v>
                </c:pt>
                <c:pt idx="4">
                  <c:v>Tèxtil i derivats</c:v>
                </c:pt>
                <c:pt idx="5">
                  <c:v>Salut i estètica</c:v>
                </c:pt>
                <c:pt idx="6">
                  <c:v>Equipament de la llar</c:v>
                </c:pt>
                <c:pt idx="7">
                  <c:v>Alimentació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69.62</c:v>
                </c:pt>
                <c:pt idx="2">
                  <c:v>73.528999999999996</c:v>
                </c:pt>
                <c:pt idx="3">
                  <c:v>69.736999999999995</c:v>
                </c:pt>
                <c:pt idx="4">
                  <c:v>62.5</c:v>
                </c:pt>
                <c:pt idx="5">
                  <c:v>62.353000000000002</c:v>
                </c:pt>
                <c:pt idx="6">
                  <c:v>74.305999999999997</c:v>
                </c:pt>
                <c:pt idx="7">
                  <c:v>80.644999999999996</c:v>
                </c:pt>
                <c:pt idx="8">
                  <c:v>53.017000000000003</c:v>
                </c:pt>
                <c:pt idx="9">
                  <c:v>84.783000000000001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9D-4D9F-A339-7B282530E2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8.6948243589575563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B-4644-B909-67C05716774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B-4644-B909-67C05716774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Sant Cugat del Vallès</c:v>
                </c:pt>
                <c:pt idx="2">
                  <c:v>Finances i altres 
serveis similars</c:v>
                </c:pt>
                <c:pt idx="3">
                  <c:v>Oci i formació</c:v>
                </c:pt>
                <c:pt idx="4">
                  <c:v>Tèxtil i derivats</c:v>
                </c:pt>
                <c:pt idx="5">
                  <c:v>Alimentació</c:v>
                </c:pt>
                <c:pt idx="6">
                  <c:v>Equipament de la llar</c:v>
                </c:pt>
                <c:pt idx="7">
                  <c:v>Salut i estètica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 formatCode="0">
                  <c:v>53.621730382293812</c:v>
                </c:pt>
                <c:pt idx="2" formatCode="0">
                  <c:v>70</c:v>
                </c:pt>
                <c:pt idx="3" formatCode="0">
                  <c:v>63.157894736842124</c:v>
                </c:pt>
                <c:pt idx="4" formatCode="0">
                  <c:v>60</c:v>
                </c:pt>
                <c:pt idx="5" formatCode="0">
                  <c:v>42.987804878048763</c:v>
                </c:pt>
                <c:pt idx="6" formatCode="0">
                  <c:v>53.260869565217398</c:v>
                </c:pt>
                <c:pt idx="7" formatCode="0">
                  <c:v>58.139534883720948</c:v>
                </c:pt>
                <c:pt idx="8" formatCode="0">
                  <c:v>35.09615384615384</c:v>
                </c:pt>
                <c:pt idx="9" formatCode="0">
                  <c:v>59.615384615384599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0B-4644-B909-67C05716774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0B-4644-B909-67C0571677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Sant Cugat del Vallès</c:v>
                </c:pt>
                <c:pt idx="2">
                  <c:v>Finances i altres 
serveis similars</c:v>
                </c:pt>
                <c:pt idx="3">
                  <c:v>Oci i formació</c:v>
                </c:pt>
                <c:pt idx="4">
                  <c:v>Tèxtil i derivats</c:v>
                </c:pt>
                <c:pt idx="5">
                  <c:v>Alimentació</c:v>
                </c:pt>
                <c:pt idx="6">
                  <c:v>Equipament de la llar</c:v>
                </c:pt>
                <c:pt idx="7">
                  <c:v>Salut i estètica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50.203000000000003</c:v>
                </c:pt>
                <c:pt idx="2">
                  <c:v>86.841999999999999</c:v>
                </c:pt>
                <c:pt idx="3">
                  <c:v>59.375</c:v>
                </c:pt>
                <c:pt idx="4">
                  <c:v>56.338000000000001</c:v>
                </c:pt>
                <c:pt idx="5">
                  <c:v>52.74</c:v>
                </c:pt>
                <c:pt idx="6">
                  <c:v>50</c:v>
                </c:pt>
                <c:pt idx="7">
                  <c:v>48.351999999999997</c:v>
                </c:pt>
                <c:pt idx="8">
                  <c:v>30.556000000000001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0B-4644-B909-67C0571677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8.6948243589575563E-2"/>
          <c:w val="0.95070824326806269"/>
          <c:h val="0.732445606263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E4-49C7-B8BD-319FD2E6C26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E4-49C7-B8BD-319FD2E6C26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Cerdanyola del Vallès</c:v>
                </c:pt>
                <c:pt idx="2">
                  <c:v>Oci i formació</c:v>
                </c:pt>
                <c:pt idx="3">
                  <c:v>Finances i altres 
serveis similars</c:v>
                </c:pt>
                <c:pt idx="4">
                  <c:v>Tèxtil i derivats</c:v>
                </c:pt>
                <c:pt idx="5">
                  <c:v>Salut i estètica</c:v>
                </c:pt>
                <c:pt idx="6">
                  <c:v>Equipament de la llar</c:v>
                </c:pt>
                <c:pt idx="7">
                  <c:v>Alimentació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 formatCode="0">
                  <c:v>35.318396226415047</c:v>
                </c:pt>
                <c:pt idx="2" formatCode="0">
                  <c:v>48.484848484848499</c:v>
                </c:pt>
                <c:pt idx="3" formatCode="0">
                  <c:v>46.428571428571431</c:v>
                </c:pt>
                <c:pt idx="4" formatCode="0">
                  <c:v>37.777777777777779</c:v>
                </c:pt>
                <c:pt idx="5" formatCode="0">
                  <c:v>42.465753424657528</c:v>
                </c:pt>
                <c:pt idx="6" formatCode="0">
                  <c:v>43.999999999999986</c:v>
                </c:pt>
                <c:pt idx="7" formatCode="0">
                  <c:v>25.476190476190478</c:v>
                </c:pt>
                <c:pt idx="8" formatCode="0">
                  <c:v>12.244897959183678</c:v>
                </c:pt>
                <c:pt idx="9" formatCode="0">
                  <c:v>43.750000000000007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E4-49C7-B8BD-319FD2E6C26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E4-49C7-B8BD-319FD2E6C2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Cerdanyola del Vallès</c:v>
                </c:pt>
                <c:pt idx="2">
                  <c:v>Oci i formació</c:v>
                </c:pt>
                <c:pt idx="3">
                  <c:v>Finances i altres 
serveis similars</c:v>
                </c:pt>
                <c:pt idx="4">
                  <c:v>Tèxtil i derivats</c:v>
                </c:pt>
                <c:pt idx="5">
                  <c:v>Salut i estètica</c:v>
                </c:pt>
                <c:pt idx="6">
                  <c:v>Equipament de la llar</c:v>
                </c:pt>
                <c:pt idx="7">
                  <c:v>Alimentació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30.722999999999999</c:v>
                </c:pt>
                <c:pt idx="2">
                  <c:v>57.353000000000002</c:v>
                </c:pt>
                <c:pt idx="3">
                  <c:v>36.957000000000001</c:v>
                </c:pt>
                <c:pt idx="4">
                  <c:v>35.155999999999999</c:v>
                </c:pt>
                <c:pt idx="5">
                  <c:v>32.941000000000003</c:v>
                </c:pt>
                <c:pt idx="6">
                  <c:v>32.468000000000004</c:v>
                </c:pt>
                <c:pt idx="7">
                  <c:v>26.841999999999999</c:v>
                </c:pt>
                <c:pt idx="8">
                  <c:v>12.295</c:v>
                </c:pt>
                <c:pt idx="9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E4-49C7-B8BD-319FD2E6C2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0.11890179526517897"/>
          <c:w val="0.95070824326806269"/>
          <c:h val="0.61647856758125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55-4D36-81FE-908BD891AB5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55-4D36-81FE-908BD891AB5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Sant Cugat del Vallès</c:v>
                </c:pt>
                <c:pt idx="2">
                  <c:v>Finances i altres 
serveis similars</c:v>
                </c:pt>
                <c:pt idx="3">
                  <c:v>Oci i formació</c:v>
                </c:pt>
                <c:pt idx="4">
                  <c:v>Tèxtil i derivats</c:v>
                </c:pt>
                <c:pt idx="5">
                  <c:v>Alimentació</c:v>
                </c:pt>
                <c:pt idx="6">
                  <c:v>Equipament de la llar</c:v>
                </c:pt>
                <c:pt idx="7">
                  <c:v>Salut i estètica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 formatCode="0">
                  <c:v>68.811881188118917</c:v>
                </c:pt>
                <c:pt idx="2" formatCode="0">
                  <c:v>84.999999999999972</c:v>
                </c:pt>
                <c:pt idx="3" formatCode="0">
                  <c:v>77.631578947368425</c:v>
                </c:pt>
                <c:pt idx="4" formatCode="0">
                  <c:v>73.35526315789474</c:v>
                </c:pt>
                <c:pt idx="5" formatCode="0">
                  <c:v>59.451219512195124</c:v>
                </c:pt>
                <c:pt idx="6" formatCode="0">
                  <c:v>69.148936170212778</c:v>
                </c:pt>
                <c:pt idx="7" formatCode="0">
                  <c:v>74.719101123595507</c:v>
                </c:pt>
                <c:pt idx="8" formatCode="0">
                  <c:v>48.076923076923087</c:v>
                </c:pt>
                <c:pt idx="9" formatCode="0">
                  <c:v>74.074074074074105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55-4D36-81FE-908BD891AB5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Sant Cugat del Vallès</c:v>
                </c:pt>
                <c:pt idx="2">
                  <c:v>Finances i altres 
serveis similars</c:v>
                </c:pt>
                <c:pt idx="3">
                  <c:v>Oci i formació</c:v>
                </c:pt>
                <c:pt idx="4">
                  <c:v>Tèxtil i derivats</c:v>
                </c:pt>
                <c:pt idx="5">
                  <c:v>Alimentació</c:v>
                </c:pt>
                <c:pt idx="6">
                  <c:v>Equipament de la llar</c:v>
                </c:pt>
                <c:pt idx="7">
                  <c:v>Salut i estètica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75.454999999999998</c:v>
                </c:pt>
                <c:pt idx="2">
                  <c:v>96.052999999999997</c:v>
                </c:pt>
                <c:pt idx="3">
                  <c:v>93.75</c:v>
                </c:pt>
                <c:pt idx="4">
                  <c:v>82.042000000000002</c:v>
                </c:pt>
                <c:pt idx="5">
                  <c:v>68.835999999999999</c:v>
                </c:pt>
                <c:pt idx="6">
                  <c:v>81.319000000000003</c:v>
                </c:pt>
                <c:pt idx="7">
                  <c:v>76.358999999999995</c:v>
                </c:pt>
                <c:pt idx="8">
                  <c:v>48.972999999999999</c:v>
                </c:pt>
                <c:pt idx="9">
                  <c:v>83.522999999999996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55-4D36-81FE-908BD891AB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4420984534952E-2"/>
          <c:y val="0.12970146806518609"/>
          <c:w val="0.95070824326806269"/>
          <c:h val="0.60373329277817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12-48E5-B49F-2F11E307DE5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12-48E5-B49F-2F11E307DE5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Cerdanyola del Vallès</c:v>
                </c:pt>
                <c:pt idx="2">
                  <c:v>Oci i formació</c:v>
                </c:pt>
                <c:pt idx="3">
                  <c:v>Finances i altres 
serveis similars</c:v>
                </c:pt>
                <c:pt idx="4">
                  <c:v>Tèxtil i derivats</c:v>
                </c:pt>
                <c:pt idx="5">
                  <c:v>Salut i estètica</c:v>
                </c:pt>
                <c:pt idx="6">
                  <c:v>Equipament de la llar</c:v>
                </c:pt>
                <c:pt idx="7">
                  <c:v>Alimentació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 formatCode="0">
                  <c:v>60.035211267605646</c:v>
                </c:pt>
                <c:pt idx="2" formatCode="0">
                  <c:v>80.303030303030297</c:v>
                </c:pt>
                <c:pt idx="3" formatCode="0">
                  <c:v>81.249999999999986</c:v>
                </c:pt>
                <c:pt idx="4" formatCode="0">
                  <c:v>69.565217391304401</c:v>
                </c:pt>
                <c:pt idx="5" formatCode="0">
                  <c:v>60.273972602739732</c:v>
                </c:pt>
                <c:pt idx="6" formatCode="0">
                  <c:v>68.666666666666657</c:v>
                </c:pt>
                <c:pt idx="7" formatCode="0">
                  <c:v>50.47619047619046</c:v>
                </c:pt>
                <c:pt idx="8" formatCode="0">
                  <c:v>34.5</c:v>
                </c:pt>
                <c:pt idx="9" formatCode="0">
                  <c:v>54.6875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12-48E5-B49F-2F11E307DE5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Cerdanyola del Vallès</c:v>
                </c:pt>
                <c:pt idx="2">
                  <c:v>Oci i formació</c:v>
                </c:pt>
                <c:pt idx="3">
                  <c:v>Finances i altres 
serveis similars</c:v>
                </c:pt>
                <c:pt idx="4">
                  <c:v>Tèxtil i derivats</c:v>
                </c:pt>
                <c:pt idx="5">
                  <c:v>Salut i estètica</c:v>
                </c:pt>
                <c:pt idx="6">
                  <c:v>Equipament de la llar</c:v>
                </c:pt>
                <c:pt idx="7">
                  <c:v>Alimentació</c:v>
                </c:pt>
                <c:pt idx="8">
                  <c:v>Restauració i hoteleria</c:v>
                </c:pt>
                <c:pt idx="9">
                  <c:v>Altres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68.149000000000001</c:v>
                </c:pt>
                <c:pt idx="2">
                  <c:v>82.352999999999994</c:v>
                </c:pt>
                <c:pt idx="3">
                  <c:v>89.13</c:v>
                </c:pt>
                <c:pt idx="4">
                  <c:v>79.688000000000002</c:v>
                </c:pt>
                <c:pt idx="5">
                  <c:v>67.941000000000003</c:v>
                </c:pt>
                <c:pt idx="6">
                  <c:v>76.602999999999994</c:v>
                </c:pt>
                <c:pt idx="7">
                  <c:v>59.737000000000002</c:v>
                </c:pt>
                <c:pt idx="8">
                  <c:v>43.851999999999997</c:v>
                </c:pt>
                <c:pt idx="9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12-48E5-B49F-2F11E307DE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017213791"/>
        <c:axId val="2017220863"/>
      </c:barChart>
      <c:catAx>
        <c:axId val="201721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20863"/>
        <c:crosses val="autoZero"/>
        <c:auto val="1"/>
        <c:lblAlgn val="ctr"/>
        <c:lblOffset val="100"/>
        <c:noMultiLvlLbl val="0"/>
      </c:catAx>
      <c:valAx>
        <c:axId val="2017220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213791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6DCAB-CA2E-4797-AADD-4AEFB51B4470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9B73E-6BE8-4883-A527-401B26AB76F9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126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B73E-6BE8-4883-A527-401B26AB76F9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137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865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008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102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58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7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5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8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469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367327"/>
            <a:ext cx="10515600" cy="4809636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cxnSp>
        <p:nvCxnSpPr>
          <p:cNvPr id="7" name="Connector recte 6"/>
          <p:cNvCxnSpPr/>
          <p:nvPr userDrawn="1"/>
        </p:nvCxnSpPr>
        <p:spPr>
          <a:xfrm>
            <a:off x="0" y="6340979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5321182" y="6451276"/>
            <a:ext cx="6096000" cy="2530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4000"/>
              </a:lnSpc>
            </a:pPr>
            <a:r>
              <a:rPr lang="ca-ES" sz="1000" b="0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OFERCAT 2023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3939" y="6340979"/>
            <a:ext cx="3004702" cy="44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ca-ES" sz="1001" b="1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de Política Lingüística</a:t>
            </a:r>
          </a:p>
          <a:p>
            <a:pPr algn="l">
              <a:lnSpc>
                <a:spcPct val="114000"/>
              </a:lnSpc>
            </a:pPr>
            <a:r>
              <a:rPr lang="ca-ES" sz="1001" b="1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</a:t>
            </a:r>
            <a:r>
              <a:rPr lang="ca-ES" sz="1001" b="1" baseline="0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la Normalització Lingüística</a:t>
            </a:r>
            <a:endParaRPr lang="ca-ES" sz="1001" b="1" noProof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76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6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7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2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71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70656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7" y="1287098"/>
            <a:ext cx="5157787" cy="51339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050181"/>
            <a:ext cx="5157787" cy="4139482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307031"/>
            <a:ext cx="5183188" cy="513397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050181"/>
            <a:ext cx="5183188" cy="4139482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cxnSp>
        <p:nvCxnSpPr>
          <p:cNvPr id="10" name="Connector recte 9"/>
          <p:cNvCxnSpPr/>
          <p:nvPr userDrawn="1"/>
        </p:nvCxnSpPr>
        <p:spPr>
          <a:xfrm>
            <a:off x="0" y="6340979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3939" y="6340979"/>
            <a:ext cx="3004702" cy="44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ca-ES" sz="1001" b="1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de Política Lingüística</a:t>
            </a:r>
          </a:p>
          <a:p>
            <a:pPr algn="l">
              <a:lnSpc>
                <a:spcPct val="114000"/>
              </a:lnSpc>
            </a:pPr>
            <a:r>
              <a:rPr lang="ca-ES" sz="1001" b="1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</a:t>
            </a:r>
            <a:r>
              <a:rPr lang="ca-ES" sz="1001" b="1" baseline="0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la Normalització Lingüística</a:t>
            </a:r>
            <a:endParaRPr lang="ca-ES" sz="1001" b="1" noProof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321182" y="6451276"/>
            <a:ext cx="6096000" cy="2530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4000"/>
              </a:lnSpc>
            </a:pPr>
            <a:r>
              <a:rPr lang="ca-ES" sz="1000" b="0" noProof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OFERCAT 2023</a:t>
            </a:r>
          </a:p>
        </p:txBody>
      </p:sp>
    </p:spTree>
    <p:extLst>
      <p:ext uri="{BB962C8B-B14F-4D97-AF65-F5344CB8AC3E}">
        <p14:creationId xmlns:p14="http://schemas.microsoft.com/office/powerpoint/2010/main" val="121051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723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327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050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DD9DCF-BCCB-4DD9-97E2-EC41D27E46AC}" type="datetimeFigureOut">
              <a:rPr lang="ca-ES" smtClean="0"/>
              <a:t>15/10/2024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49819-52A3-41CE-9797-F0D0901910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263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</p:spTree>
    <p:extLst>
      <p:ext uri="{BB962C8B-B14F-4D97-AF65-F5344CB8AC3E}">
        <p14:creationId xmlns:p14="http://schemas.microsoft.com/office/powerpoint/2010/main" val="26562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pnl.cat/xarxa/cnlvallesoriental/publicacions/cat/1242/page/1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70842"/>
            <a:ext cx="12192000" cy="34158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9"/>
          <p:cNvSpPr/>
          <p:nvPr/>
        </p:nvSpPr>
        <p:spPr>
          <a:xfrm>
            <a:off x="0" y="202266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OFERCAT 2023</a:t>
            </a:r>
          </a:p>
          <a:p>
            <a:pPr algn="ctr"/>
            <a:r>
              <a:rPr lang="ca-E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 Cugat del Vallès i Cerdanyola del Vallès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1755224" y="4329749"/>
            <a:ext cx="8681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de Política Lingüística | Consorci per a la Normalització Lingüística</a:t>
            </a:r>
          </a:p>
          <a:p>
            <a:pPr algn="ctr"/>
            <a:endParaRPr lang="ca-E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 Cugat i Cerdanyola del Vallès, 15 d’octubre de 2024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" y="351485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de llengua catalana als establiments comercials</a:t>
            </a:r>
          </a:p>
        </p:txBody>
      </p:sp>
      <p:pic>
        <p:nvPicPr>
          <p:cNvPr id="9" name="Picture 2" descr="Logotips i imatges gràfiques. Llengua catalana">
            <a:extLst>
              <a:ext uri="{FF2B5EF4-FFF2-40B4-BE49-F238E27FC236}">
                <a16:creationId xmlns:a16="http://schemas.microsoft.com/office/drawing/2014/main" id="{0228CCED-AA3E-7894-E935-BF3D5B537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999444"/>
            <a:ext cx="1899393" cy="48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png;base64,iVBORw0KGgoAAAANSUhEUgAABBkAAAEbCAYAAACfj1xeAAAACXBIWXMAAC4jAAAuIwF4pT92AAAgAElEQVR4nO3dXZLjuJEAYPVEey/hB+/9T+UH7yX80huaDs2oVBIJEAkyAXxfREWsd7pUFJD8yWSC/PGff/zr123DP//77x9b/33P//3P//5q/YwjfzPy87a2//G3zv6OmZSMQeScXDHWrXFc8v1XjiEAAGAOu0WGV6WJ0GtSFZVARRcQovRKEEdIzmefk6OxXDsuigwAAMDoqosMt4N3rI8kUFmT14eZCiezF4EeIuPw02cdHQNFBgAAYHRviwyvyc5eklWaVJUkUdmT1FtjMjjC93uY/XtGxePz55QWJN79O0UGAABgdB87Gd4lPBGJY6/P7e1oAjhSUWHPrGMQ3ZGw99mR3T4AAACZbC6XiEi+7p/x/O9L7vqe5cgd6D0zFRX2RI3NCDHxGsc1n/Ns6zMUGQAAgNEdfrtEzRKJLIl3r7vKKxUWPokYryxdLp8KY63LgvZ+X5EBAAAYXdGDH1sKDbUJWqTeD6hUXPiuV7Fh73d6qonhiH0FAABgVMVvlzhyl7n0AZKR9hK11uKCwkK51jE9OpeRamO4pRtDkQEAABjdj1+/fjUlQSVrzHsmg613zhUX+msZ4wydJaXPjFBgAAAAVvez5vvfE6YMyVDEAwdHKC70GOsrvs/jb+59n3fP7yj93dd/E/k9S+J+1LemAAAARKrqZHioeed/VKIV+frEks/KkCD2uDOe9Xu9au1qeIj8vlsPMW1dGqSTAQAAmMGfRYZbY1L0KSGMSPBWLC6sovfzM0o/r8anuG7polBgAAAAZlG1XOJZz6UTrZ97pMCguHC+vaUQn7phjsZer+UUCgwAAAC//dXJcEuQaEckXLUFBsWFPGrnqVe8nEmRAQAAmMmXIsPtoqRLcWFfyxjN9F1nKjYoMAAAALO5tMgQlWTNWmCY5e0SR1xRaPj02b0oMgAAALM5/EyGVzXr0nsnhL3frBD95oyZRD3wc+t5Da2vutxSOre9nu8AAAAwspBnMpS+avGq4sLW79RofU1h69+LcPY2937DSM84q/n8yH0HAABgVM1FhtKugZGXRlx113rk5RJnFhuiX3W59fnRsabIAAAAzOSvIkNLEti7k2Fr23oWGK5uiZ/hmQzRY3h0viNjL7KToWXbAAAAsgl7JkOJmu6Gluc6RCaz1tu3eX5WQsSY3n/309xvfX7PbgQAAAB++7OToSax+pTInXXXf++u7+jdC5+2JUqm7xQ5V++cFYef9oUj+xUAAMDIdosMEWvrW+9glyZgUS3rpV0UHvz4XenbJaKKDb1jo2Wur3jjCgAAwJV+/Ocf/yp+dkKPZLC0jX1PxLbVJoKKDN/VFg8iCjZRcXNV3O/9WwAAgFH88ekhdq9JUGty2iu5fbetpUqfE/D87zg2vlvz1zrGPQsn0XH/KV7FFwAAMIM/bhsJ3iMZql1b3uOOcPTnPRcXeryVgK9juPewxediw5Ghayk2bX3mu/9/bUFkaz9SwAIAAGbyx/N3eZfwRD+8LioRbO1eKCkuSP5ilRQbbkm6GmqfK1H7eeILAACY0R/vvlNE8tPzNYE9H+In+evvjK6Gli/Ru7NFfAEAALN6W2S4HUiEav/90USwd4HhyGdzbD4yFqJqf6/3fgIAADCSj0WG3m8heP0bvZdabC2P0L1wnZ7P8Kj9/bNjHgAAYDYfiww1IhL0veSrV3KmuJBDr3mIjBuxAgAAsO1tkSEqMYtKyhQY1jBCoeGds5YKAQAAZBfSydBTj4TM8oi8es2NxB4AAKC/n69/oeeD7zLc8VVcGMPjNaORG3v/vNf534uH0m2o3d532wIAADC60zoZFBiopaMBAABgLF+KDFkSMAUGepo5zgEAAK7U1MkQ1Wre+jvQK856LgcCAACYTaoHPyowkJn4BAAA2PZXkUECxWoyxLz9LrcfP378evez+rgAAMAnhzsZolvDJVtcITruLJkYy6ciwuPn05c5+nsAADC7b6+wvIICA1fyOsl1nFUAeP07v379El8AdBF1bnOuAqJ0eybDc+FgK4FTYCCD0jgUr+PJ0GGgywFgLnsdbTU/QgOYzZ9FhtrEKequr4SNEdTGu66IHLIm9YoNAADMrEsng+IBI7oqbu0vsUZJ4hUbAACYUfdXWH66qyuxIqNPcfkcx2I3p1GTdsUGAABmUl1k2GsFL0nAJGlkFhGflkycZ5YkXbEBAIAZdH27xLtES4GBGXgjRQ4zJuX37+QJ3wCMKvLc7Hx4LnNHlNDlEgoIzOJdLCsq5DLzXX8dDQAAjKqqyFCTZOliYHR78Sqer7NCEq7QAADAiMI6GSRkzOg1bl+LZ1txrfMh3mrPLVBoAABgNF3eLiG5Ymbi+xqrJtwKDQAAjCSkyKCLgZmJb66m0AAAwCiKiwyld29r2slhVEf3B46RZBsDAADG0NzJ8FxEkFAxK90M15Fc/81YAACQXVORQeLFSvYeAkk8STUAAIwl7MGPEi5G1RK7z7+rqBbrygLDr1+/fpT+nL1tCi8AAGRWVGR4l4RFdTEoTpBBaRzq3pnXc1Gh5kse/b0WCg0AAGQV0sngYY+MrDVe9woUCmn1zkyiIwsEZxcbAKCm+27rZ/mBBMIcKjJEFRHuyZeCBFnoZlhLz4LAGRdruhkAAMiouZPhaBeDu7tkUlsY8BDIfs5Ins8oArgrBADAiqqLDJF3ad3xJZN7PEYVC8T2Mb0LDGcvZ+j993QzAACQzW6RYSvp0sXAjI4um6jZVzjflZ0FuhoAAFjFz5rvqYuB2UV3MygulOt5V16Sf74j82mevqoZw1nHrjaOxNBXe+M30mt4zS1ZiWn47vAzGXQxMLMe3QysbeaLifsF1utPxOfEb2luLd9/hrGLiKOoWBxVtu8eOR/vPsuSMc4UHYPimZkVdzJEdB48EjBdDGSmA2EumZL7+7ZEX0TcP2+ku5FH/8bI33Fv23uM5eMzsxe3xFGZK2LoqLO35er5zeCsY9Xt4vnd0mvuZ4rn1eaOax3qZDjaxVD7b+EMnwoKEd0M4r1MrxOfE1e8q+62zHiX54zvlHXcxFGcbB0LGbbjym1gDuIZ2mwWGSI7D1oTOThTj+KAWOc2cOEjW/v11dvR6oo7SuYv33a0yjKWV2/DK8kZR2WMHfHMiKo7GXQxMCPdDPPRxRAnaxKRYDMOuXLbV/3bn4ijtr+fffwkZtQYIZ7FNKM4/ODHGroYGJHiwDl6nDCzFxhGKoBkvqAZ8YJrxTvP2edJHI3392tIyighpiHWbpHhOdHSxcDMoothuhnYci80RP30GOiREi/bWe+sbXHhHk+BoZ6kjC1iGuJ172TQxcBIFNLABVcPKy4VEEfxFBiOk5TxjpiGPj4WGe7Jli4G+E1RrI8Vl0rQT9YLrhUvBF24k5G55Zl4gH5OeSbDKwkbI2kpqL0umRD7ZDf6RZeLxjo9xssc9KGLIYb45CaeobuuRQYJFSOyxIdVuViB3+wLXxkPyMv+SUYfiwy9lkpI1BhRZDeDAOjHUonjZrpIccFVJ3K8xFEfYjqW8Vyb+Yf+unUyKCYwMt0MMDYXkeebcczFkTEAoN5ukcEDH+G3XvGscMHVJBGIAWAFsx7rHMPJpksng7vAzKAlXi0T2ueEuJ77cpbHzxlfXoyd56yxPjuGbuKom+e5/PQz6Vcf2tnzVvL3ssRK9m00d5zpZ6+/pYuBWb2+3pUcnKiO6ZlAbc3J83+TxJXF76rj9GlsXv//4ije1a8Z7nmcuH+e8watssQzZLPZydCyVGLvs2AE9gGoV3t3oufdjOwXcjXfPetdn15jLI7m0zI/CgK0it6PxTN8Fr5cQiLFCkriXLcD2V19lzLyd0d09PuuME7iaD4R82JuyUI8w7Yuz2SwHp2ZKR7Ae1kvurLdhY644z7zOLl4b1O6DvrMMZJMwXv2DWb1Z5HhXRHgSJu4YgIzioxr+8j47olYxp/agc3UNtrzs2aWYZxWiqPMSyZ6FA6yfl/HB64mBmFfl04GWIElE9DPrBdxLk4/6zE2s4/3CE9nF/MA6wkvMlgqwQoUD+BvkogykmgimXs4n/0OyrwtMlgqAV9ZMgHnW6H1e2SRY9rzwn3GpGDlRMe+zBHiBs5luQQ0sGSCEY2SHM7EOM1hpUSl5gGSGR4uCVuyxrPiB7MKLTJYKsFKFA+gP0kKfKWLAeYgnpnZtyLDkcKAYgIrsGQCIN4ZSfMsifmqBYbHG30SbAo0E8+sYLeTwd1a2GbJBAC0+/R6YEPLiMQzK/sZ9d0tlQBYz0gXTPdttfwiRuS8u+hei/lmNmIavvvSyaAwANuOvHkFWJvCBityF5eZfIpnMQ3vbS6X8OpK6Me+A0Cp7MUqiRczEc/QxissIYDnMjAKF0vQxj70N0kYsxHPEOOvIkPLXVXPY2AlkUsm7CsAjEYixmzENMTSyQBMwcUBQH+OtcxEcQH6aCoyuAsLHOVheABjkYwxE/EM/XwsMhxtAVd4YFViH4AZudvLbMQz9NW8XMLD7FjR0YKC/WV89w6MyJ/VxxMAzqTAAP15JgMEUDzIwYXDPoUNoIbjKjMRz3COn0f/itZwgDYudoDMMh2jngukjp0ckS1uHjEtnpmRTgYIpPhWx111gJyuTnxel6UJE0YnplnJ204GD30ERnW/MHbyBhiHYza9nVk0E8/QsFziZh06i7sX1Y7sA/ffUZBjhvZIF1Lrus99VAyLo/WYc2YinuE7yyUgiKJbHtY3AhzX4xiqTZzZiGf4TJEBuNSKJ2hFEGAlEjGuFH3OVVyAfYeKDFq9geyyJvIzFRgUS4A9kjFmIp6hTFgng8ID/GZfyEMSDPnZT3OJnA8JGcCavhUZrCsHzrbKhWiWZMqFPwDUce6Ecoc7GRQjQNfCCLIk9u7WMhsX3FzBsZQa4gWu4cGPEKi0+KZI913PhOXqi4yZL3J6f7f750f99NxO2oij+ShCwT7HFGalyAAs4aoEYYULCBdJAAA8KDIAaZxx5+vMhDhz8u0uI9n02l8UweZhLpmJeGZm1UUGa9CB0fXualixrbrH93UBll90sSr7nCvOXcfxAGAcOhmgA8W44868iI8uBqy+Zjt6LKM+6yY5HErmOOKasTePzEZMM7uQIoOEChhZ60PdRi0u9Ei8I8bBxRetMbB6wW8m5pEsomJRTLOCn2YZyOae/F51Enbyb/cYw9oiRq+x18XQV6/9VRyN7z4XLePmeExrDF15PfFqxWWUjpvrUmSARvdOHq+kjJfpwmBmPcf53ec+X3CYX0qIo7EdSTTMKc9K4uGsZPZI8dMyym0KEXP6UmSQKAGZKDTM5+z5dPFyjrP3VXE0lpLEzLGekewVz8QzqzvUyaAYATAPxRwizBpHqxUYzu5uglGJZ/jM2yWA1NxB5CixA3A+x95xmTuiKDIA6a1w0rv6O842xi6UriGOgGzsx3A+RQYIVrqcyLKjOjNfJGT5bi7EiDBLHK28PzgWwHgs3yATRQZgGDNe+Gb7TjOMsQTpeqPPgRiCudin4VyKDMBQ7hcK7pT2NfL4upCklRj6bYVxcOe3H/tROTcbmJEiAzAkd0r7GnF8XRjlMmJBUAx9lXE8Zio0c66s8Rz5eQpnZKHIAAxr1AvNT9vtbsYxko7cRoqjBJuRTqZx6bEtkrJ+VkjqW/TaloiYdjyklSIDMLSREkx3duO5EBqDOBpbhrff9NyGe1Km2NCHQsM126DQwNUUGYApZE/gR3/OQcYuCxdAYxFHY7tqnMzP+BQavv7dd3/bM5qYjSIDMJVsScNsD6qc/Y4m/YmjcZ05ZntzZP7G4vke8y3xhC0/jQ4wo8dJ8aoW2JlPys/f7azxdZEznyv2UXHUrve8maN5XXHuKNEzpmd8G5alRZRQZACmduaJMeJiYuRnNkSPb4a73Vf+/VKzvWklMo5WWHt9lch9/+gYXTm2KzxAsKetbd6Kp57fNbLYcGQ7ZzjnXDV35KPIACwjOplxwvyqZDyex9z48Y44Gs+nOTBPHJG5wPyIafH8nnHhQZEBWJaT4fmMORHE0RjME7MR01DGgx8BAACAEIoMEOyf//13UZW79N8BAACMQpEBAAAACKHIAAAAAIQ4VGTQ5g0AAAC8+lJkUDwAAAAAjrJcAhr93//87y9jCAAAoMgAAAAABAkpMriTCwAAAOhkgA4U3gAAgBVVFxkkTwAAAMA7OhkAAACAEIoMAAAAQAhFBgj0z//++0fJp5X+OwAAgJEcLjJIksAzSgAAAJ59KzIoHgAAAABHhC2XcEcXfrMvAAAAq/JMBgAAACDEoSKDO7UAAADAK50MEMTzTAAAgNU1FRkkVazsaEeP/QYAAJjV2yLD0STIMgoAAABYl+USEEihDQAAWNnhIoNkCgAAAHimkwECeM4CAABAQJFBcsWKPPQRAADgu49FBg9/hDpiHwAAWF1TJ4OkCgAAAHjwTAYAAAAgxF9FhpauhNelFTocmNlrfLc8Z8G+AvT048ePX1s/Bh8AiPbTiEK7kmKBhz4CPbQUC7Z+99evX45ZAEC1zeUSJUmRO7FwjH0HOOK1M6HXIJ71dwCAuXzpZLgnPe62wmeRSyUYT2Si5S4xta5O9B9/X+xCH1H7uH0UuFrYgx89lwEA4mXrJNDdAABs2S0yuFML2zyPAehhhEResQEAePWtyHCkA0HXAtSxzwCfjJi4KzQAAA9hyyVulkwwOc9jAHobOVnX1QAA3LzCEtpYKgFEmCk5v38XD567nocIAnCVok4Gr7JkdZHxbV8Bns14919HAwCs622RoSUJsmSCFehOACLMnIwrNADAmkKfyQArsVQCaLFCEq7QAADr+bPI8C5ZOvKQO10LzMhSCSDaSsm3QgMArKVLJ4MlE8xMdwLQYsWkW6EBANYRXmRQUGAFlkoAR6ycbCs0AMAaNosMR5ZMlH4WjMA+AESRZBsDAFhBtwc/uovLrBQLAAAA3utSZJCEMQOvcgWiuIP/N2MBAHPbLTK0tItLtJhJr+4c+wXM7Yqk+tevXz9qf87cPoUGAJhXt+USEidG9il+xTWQ2aOwcGQTn4sSJhkAOOpjkeH5rq1uBlYXFfOeVQJrOeuOfXRx4IxCg24GAJjTT/MKZRTIgGx6FgMen60YAADU6LZc4qblnEH16ty5/zexD+vonZyftazB8gkAoMbHIsM9Geq1ZAJGozgAZHJ24t/r7+mSAID5dF8u8Vqs2Pv/w5VaimlcryZhcXf2b0cSPeO3rWfybOzjtc6XObmOuWN1tfuAmJ9H5uPf7nIJ3QysrrSLwQMfz3c/uD7/1GxAy++O7PV7H/3uUZ9DnSsvDme5MO0Ru/aHc5g7+K0lXsX6mEY7/p3y4EfdDIxAF8M4epwYH585Y4X/rAuJmceQ3+5zGx1P98/rHTNXXEw//83o73fm97m6Q2y2uRtB5Jj3HL9M2xmxLXvb0PPap+TvH/nMCGfug9lif+TjX/WDH3UzMKPWh5TqYjjHGZX3mar7V32X1e+S9Preijf1ssShu4b1zB387YwYXD3WM333GY5/RUWGiCTJmyYYSY/CgFg/7oqD7cgn2kwXCi7OY2QqMIxQ7Mh6sbz6RXwJcwfXxl22OF9xSWuCTfniyHZtFhlKCwO6GRhZzy4G2l15sB3xxObinNWNEGv2h/fMHeSItZa/revu2BjMdvwrXi4R2c2g0EBmkfEp1ttkaRW7ehtKZd/WFS7Oe3xHF2zl7K/jMneQK8ZW6yBY+e/XKN3W6mcyPBztZnCXlxHoYrhetrVxCTZj0ygnKBfnc8j4IEOdR+Myd5Aztiy9rFd7fpz1+FdVZHCHl9mJ8Ryytvwn2IxvRlyK4OKcaKM/QyXBZlzG3EHumDqyTTrwysx8/DvcyXDTzcCkenQxiPlyLtrWYJ7LZL5Qu29b5M/R7ZghlryJZVyOZaxAnMeb/fi3W2RoecjjHnd6yURsX89JrM7o4zXbfItfAI5yDrlG5Ljr4PhbUyfDTTcDk3jErWcxMIpZLkZcVNFipvhZbV8wdzCW2jjP+OyeLFb4LoeKDFF3ae+JmTu+ZHG0wFD733nPRVo5YwX2g5GZO2BVqxz/mjsZbp2XVEBvrfG6V5zQ5bDPBefazP972i7XY18Yl7ljBeL8s5XP2e/ioqjI8C5JiuxmiPgcaKGLgVHMeoJ34QIAc8m+ZMK1Rz8/oz75denD/f9WQGAELXEqxts5wOfzelFgjsimZ0yWXBRfvU+cuY0jraseYe6Ada10/GtaLuGuLisR72PbetXeKF+s98np03icNV4u/rlSTXyPduyYnbljJSWvDu45HM7V3115TMl6/Gt+JsNzYuWuLrN6V0B4jncFhmPOOFGVHFBHLDhEOfK9XaAzk5Z9X8J6LXPHKmqvUzLFd9b9bPRiSfbjX3GRobSA4CGQrODo/sB5jh5AVzoZtnxXF+hfubNznozvNLcvlDF3UK/1XD3bkI96vs14/Osp5O0S2siZmfgeT+vBd4UEOusFumT9N4nPuuwD4zJ3RIs4Fzif9DXy+Pbc9pAiwyt3b5mZ+I7R62Is8oA564nZBQfYD0Zm7ljBTHFun40zyliGFRnc7WVGLXGtGHG+WU9i2e+OuXgA+8HIzB3ZRMfkbDHeel2k66i/qiJDTdL07t8qNDCSvYc9sobZTsy9vk/k5zr5MyJxOy5zB/3NWMxToPwsdLmEIgKzKIll8Z5LzwO9kwgAcAbXHMzgZ8/vcL/r+5qI3f+3u8GMyCsr47hrdA0XLsxAHI/L3MF17vuf66/rrkFXO/5VdzLsFQjcAWZ0EfGpkHaumQ/cI10QSCBY0X0fdeE+JnMH55ppaeXo1zy9j39d3i7x7FOypdBARp/iUtEACTTwTII6LnNHVq416O2s41+XIoMCAjOLjm/7C3wnASCLxwXZ648Jys/cAT2MUAy6+vj35zMZrnpOguczkElUF4OYPpeqfzkX1/CefWNc5g7GEvlsiPvn1FwHzna8yPx9DnUylCRRzwnb1r93F5cMSuNQvAJnkDj14c72uMwdsKoRj3/dn8lQQuLGlcQfpXRN8InYyElCOi5zB2R0xvl+huNfiiLDTaLHRaLjzlIJgOtJTMdl7mB+M71lItJMx7+/igy1yZZkitFlKGwprgHEkaCOy9wBPWU+vsx4/EvTyXCTcJGc+ATISYI6LnMHjCJ6qcTMx7+mIsNeN8ORpEwixxlK46ymY0d3D8D5JKjjMnewrtWfZTT78e9LkSFLgt9jOySAPMwc56tZ/QTF3CRg+4zRuMwdEGXveJLteLPC8S/VcolnCg30mC+J/VxcpMK67P/jMnfAaKJubK1y/PvZ+gH3RLAkcStJGF8/5/6/oxPN0u3lWmcVGKL+Tu3niEFgdNEXSjUXcBkv0u7bL3neZ+6AVfe9lb7rt06GbMmPjoa13OdGBwMwIst31nSfd3M/JnMH81AorNP7+Nd1uURUstir0KDYkEuv+ehdYNDFAPSS9aJp5S6Gx4WZBLWeuQNe9d4XI447Edu42vHvbZGhNgmKSA73/mavxEyhIYcRCgxihZG9nlxG+BFwXOnTPmJS8jN3wKqyHP8+djKccbe19m+0bNP9dz/9vq6G62yNfWsMnhlfmf4GMBctoH/rORYS0r7MHbCqFY9/H4sMtUl3a8t46e8fTdIen7/1+woN59oa77MLDEd/r/d+Qi6SPfaskODMth9ITMdl7mAOvd7ckGWpRA/Zj39viwwRiVDGBLK00CAR7Guve+ExP0fnoWd89d43qCfxZwUzx/mVF0kS1HGZO2AEPc7fIxz/vhQZ3iV/NQnbkddUHtVSaHi8xlKx4Vx7Y/pcXLiqwFDzOTXb+K5zR3xxJsUYIlwZR1c+bJI25g4gxijHvz+LDJ8SnkdiVFto6LXGPvLzSroabu46hygpLkR0L5wVX7UFgq39aNVigwvEcsZqPL3mTKEoTo85Mj/nMHcwp15LJlpkuwYb6Zrwj0/FhdeE6KolDiWfq6shr71xy9S90OOzS/cj8dXmjAtEF6FkMFMnwU0RDTjIOZk9YuRa9wdGVD0/4UgydNYa+5ZE7flv1CTGR/9e7TZFOWubS8ew5N+Wfs6Wlrg9uo01+86Kb50YrX32yu2duSo/q95Pkj572Hp9nyv2gxE6TTK9k322bXkny9xlGacRzjnZriGyx/jDKvvifftaPytbZ8UIY/7lc/eKDK+2ksj7f7s68W79+2cVEGq2JdLV3yuquPD6We+cEYtby4xantmwgpHuil69rSMVGUa50DrDLIWGLN9DolpHkaGcIkOf7XiInreM1w+KDHGi3gihyFCma5Hh1uFucssrKVsfIBmZvF6ZlM9WZIgq4LQWF1qXLLTEe832rGCEboaZ7uAe+ds1dFx81btV84wxylQoyXyhlnEfVWQok2nuZpyzmyLDqduxZ5UiQ4QVigw99/OfUR9cojSZKmkz33pwY2sy+/zZmTobRnVW90LrcoSIpUFc636wnHE5QERFnvP1nrfHZ3vQJJBZ5LnZcYkzWFra7q9OhlvQuvNnz58Xcbf2yFsrIhLFqzobRu5k6JGw185z1PiVxnH0/rOCDF0CW2a8i3v07+/xirr3zrogHuFO4bMj25v1blDWpV86GfZlm7tZOxluSbfpmU6GOqM9B6tW5Pdb5fj3cbnELfjBjGclfaWf3yPJ9eDH7zIUF/Z+p0ZpHGd8M8YoshYasiVZmZ9hocCw7cyLpQwJTokriwy3AQqRigyfzTx3MxcZbsmPT4oMdRQZymUc8zP27y/LJaIe3PjpM7aWONT4tITh8TrKdx8V8d2itn92kYWMDN0Lkf+2x7by3tH2zKytmD1a7yPa7bWu5vI6H3tze8X86VLhaubuGkfOOeZqTVcuE816jopadnTWuH7pZLgNuBzgqq6GM8z4dolSIxQXWiky/HbGwa7koHz2ySxjASTDhd+s6yBdKP+WqdL9OgcAAAWiSURBVKB1dFuyHLP2zPhAw9ZtyT53s3cyvPNuW0csfupkiDdLkWGV49/mconbRUlor2LDDIWGW8D4jPYAwysKDKPG/SxWTMAyXyQ/e2znqM8WyEShIV/XTNY7qiMlic8+bbe5K5MtAVzpmKXIUEeRodwqx78uz2SI0iOZbn3dIedZpbjwTKHhN0WGcjOP1QpPc1650JD5OSlnJsclFBly/80tigxjUmSoc9b5eoQu0z2rHP9Ciwxbb11oeQaCYsNajszNVd0d7+K65e0jigx/Wy358hyE7xQZ5jVq0nwVRYZxKTKMSZGhjiJDuVX3oz8e/0dkgaHV/fNaPvPI0//vvyPhO1fJmEcWGB5x1SNej26b4tbfvJO43Ixjtcr8i/PjjN24zN2YzBu0W3U/+rOTofXu61YiGJVEHUksj77eMEvi1/qqxMhXLUYqmcvo4kLE5m9157S+ulOB6zd3TcrNNFYrnoDF+jGrjNtsnQw3c1dklVfdZaSToc6Z5+0Zngm14n5UXWSoSVyjCw1b27DlaMI643r9K79T6feJKDD0irmawlXrfrUqFzTlZhmrZav8C8S61tNjZiwy3MzdrqwJoHnbp8jQzywPnl5tP/pZ84tZ7ozXtqe/uwP9+N9bv99zSUiJWVrpzyouXDle97/9uq0tzyVZ2ZXvRh7NDGO1cjvu7LGu1RoA1vTjP//4V9EFztHnHJT+2wgt3QktiTDvtY5phm6TmmUQn7a3dBt1M3yVMfmKTAq1s0pCH2YsNKx4Ryi6aDRiN0PJNpu7zzLfZXZO3qaToa/e8TfrgyxL9Dr+FRUZWpKnXksmStS+EvGm2NAsovPgyLyd8Z1q4v1Vy++uKtuB+K+DpnbWEAoM381QbJixhbZE9PHhNnGR4WbuPsqeAM48b4oMdRQZjlvl+Le7XKL17uyVtl41+ClxLFlG8frfFRz6FRdGG9t3yyZulk4c0uPA17otmY3Seq+48NnoyydWndueCV3rZ1t+ti3z3GWUJZ6cR6Bd7+PfZidDRIHhNbnKlJyXbItXEn4WNTYZY+JdgSriQY5HlltwbaHh9SA8wl2ArEmFC8MyulLKXT1W77579DaN1NFQs63m7rvV7oYfkfWcrJOhv15xN9N3KXXG8e9jkaHXXeXMd6trXlFYaqaiw8xjkCHeFRm2ZXlSuovAeooLx+hMKZdpWUDGIsPtpDE6sq3mLv7vn7FfZpk3RYY6igzfrVQoP/P497bIUPqwu9rnLYzw2sg9rYngSEWHlu86amHhVW1slxYQIl7TuaqrL5S9/qmc4kKMrA+KSrAZX2S5W5+1yPDQc5yufhbBnuxz5/zy3gjnZEWG/nrEWoZz2azHv+K3S7yqbQc/kkDNXnC4JeviiPicGeesNqaPjoEiQ52rTjZO0PsUF/rJ1KacVYa7XdkeAPlJtoLI6nPn/PLVSOdkRYZzZC/itshQRInchuoiw9G3L8yUkL/TK0GM/M4jbGO0HnHX6w0kigzHtR4UV02KR7/YWF3W9vdMWsZIXF/L3I3J+ZieZi4yPJvh+Nf0Css9pW9qiHRVwrtygrjCmH96a0TN7+/9G0UGoJXEDICZuUEyhvs7JlYfAwAAAJJTZBjDH6sPAAAAALmN9ornlSkyAAAAsARdDP0pMgAAAAAhFBkAAABIy1KJsSgyAAAAMD1LJc6hyAAAAEBKuhjGo8gAAABAOgoMY1JkAAAAIJXoAoOlEuf5ucoXBQAA4Fq6E+ankwEAAIBp6WI4lyIDAAAAEEKRAQAAAAihyAAAAMCULJU4nyIDAAAAEEKRAQAAgOnoYriGIgMAAABTUWC4jiIDAAAAEEKRAQAAgGnoYriWIgMAAABTUGC4niIDAAAAw1NgyEGRAQAAgKEpMOTxc/UBAAAAYEyKC/koMgAAADAMhYXEbrfb/wN2hI39Yyg+z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47" y="6021193"/>
            <a:ext cx="2159070" cy="4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989846" y="3674944"/>
            <a:ext cx="10599305" cy="15599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a-ES" sz="2800" b="1">
                <a:latin typeface="Arial" panose="020B0604020202020204" pitchFamily="34" charset="0"/>
                <a:cs typeface="Arial" panose="020B0604020202020204" pitchFamily="34" charset="0"/>
              </a:rPr>
              <a:t>Evolució dades generals</a:t>
            </a:r>
          </a:p>
        </p:txBody>
      </p:sp>
    </p:spTree>
    <p:extLst>
      <p:ext uri="{BB962C8B-B14F-4D97-AF65-F5344CB8AC3E}">
        <p14:creationId xmlns:p14="http://schemas.microsoft.com/office/powerpoint/2010/main" val="195126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143744"/>
            <a:ext cx="10515600" cy="865469"/>
          </a:xfrm>
        </p:spPr>
        <p:txBody>
          <a:bodyPr/>
          <a:lstStyle/>
          <a:p>
            <a:r>
              <a:rPr lang="ca-ES"/>
              <a:t>Evolució llengua escrita. Sant Cugat i Cerdanyola del Vallès</a:t>
            </a: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33" y="1026476"/>
            <a:ext cx="8605779" cy="50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80449" y="230371"/>
            <a:ext cx="10515600" cy="865469"/>
          </a:xfrm>
        </p:spPr>
        <p:txBody>
          <a:bodyPr/>
          <a:lstStyle/>
          <a:p>
            <a:r>
              <a:rPr lang="ca-ES"/>
              <a:t>Evolució llengua oral. Sant Cugat i Cerdanyola del Vallès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67" y="1201479"/>
            <a:ext cx="9806415" cy="50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 idx="4294967295"/>
          </p:nvPr>
        </p:nvSpPr>
        <p:spPr>
          <a:xfrm>
            <a:off x="659220" y="3771197"/>
            <a:ext cx="10910682" cy="15599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a-ES" sz="2800" b="1">
                <a:latin typeface="Arial" panose="020B0604020202020204" pitchFamily="34" charset="0"/>
                <a:cs typeface="Arial" panose="020B0604020202020204" pitchFamily="34" charset="0"/>
              </a:rPr>
              <a:t>Evolució per sector d’activitat</a:t>
            </a:r>
          </a:p>
        </p:txBody>
      </p:sp>
    </p:spTree>
    <p:extLst>
      <p:ext uri="{BB962C8B-B14F-4D97-AF65-F5344CB8AC3E}">
        <p14:creationId xmlns:p14="http://schemas.microsoft.com/office/powerpoint/2010/main" val="169182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Índex </a:t>
            </a:r>
            <a:r>
              <a:rPr lang="ca-ES" err="1"/>
              <a:t>Ofercat</a:t>
            </a:r>
            <a:r>
              <a:rPr lang="ca-ES"/>
              <a:t> de la retolació </a:t>
            </a:r>
            <a:r>
              <a:rPr lang="ca-ES" err="1"/>
              <a:t>identificativa</a:t>
            </a:r>
            <a:r>
              <a:rPr lang="ca-ES"/>
              <a:t>. Evolució Sant Cugat del Vallès</a:t>
            </a:r>
          </a:p>
        </p:txBody>
      </p:sp>
      <p:graphicFrame>
        <p:nvGraphicFramePr>
          <p:cNvPr id="4" name="Gráfico 6">
            <a:extLst>
              <a:ext uri="{FF2B5EF4-FFF2-40B4-BE49-F238E27FC236}">
                <a16:creationId xmlns:a16="http://schemas.microsoft.com/office/drawing/2014/main" id="{F1E60173-60F2-5FB5-BF0C-90A5B7A1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017414"/>
              </p:ext>
            </p:extLst>
          </p:nvPr>
        </p:nvGraphicFramePr>
        <p:xfrm>
          <a:off x="701749" y="1366838"/>
          <a:ext cx="10652051" cy="491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95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Índex </a:t>
            </a:r>
            <a:r>
              <a:rPr lang="ca-ES" err="1"/>
              <a:t>Ofercat</a:t>
            </a:r>
            <a:r>
              <a:rPr lang="ca-ES"/>
              <a:t> de la retolació </a:t>
            </a:r>
            <a:r>
              <a:rPr lang="ca-ES" err="1"/>
              <a:t>identificativa</a:t>
            </a:r>
            <a:r>
              <a:rPr lang="ca-ES"/>
              <a:t>. Evolució Cerdanyola del Vallès</a:t>
            </a:r>
          </a:p>
        </p:txBody>
      </p:sp>
      <p:graphicFrame>
        <p:nvGraphicFramePr>
          <p:cNvPr id="4" name="Gráfico 6">
            <a:extLst>
              <a:ext uri="{FF2B5EF4-FFF2-40B4-BE49-F238E27FC236}">
                <a16:creationId xmlns:a16="http://schemas.microsoft.com/office/drawing/2014/main" id="{F1E60173-60F2-5FB5-BF0C-90A5B7A1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1678"/>
              </p:ext>
            </p:extLst>
          </p:nvPr>
        </p:nvGraphicFramePr>
        <p:xfrm>
          <a:off x="838200" y="1462531"/>
          <a:ext cx="1051560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114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Índex </a:t>
            </a:r>
            <a:r>
              <a:rPr lang="ca-ES" err="1"/>
              <a:t>Ofercat</a:t>
            </a:r>
            <a:r>
              <a:rPr lang="ca-ES"/>
              <a:t> de la llengua de salutació. Evolució Sant Cugat del Vallès</a:t>
            </a:r>
          </a:p>
        </p:txBody>
      </p:sp>
      <p:graphicFrame>
        <p:nvGraphicFramePr>
          <p:cNvPr id="4" name="Gráfico 6">
            <a:extLst>
              <a:ext uri="{FF2B5EF4-FFF2-40B4-BE49-F238E27FC236}">
                <a16:creationId xmlns:a16="http://schemas.microsoft.com/office/drawing/2014/main" id="{F1E60173-60F2-5FB5-BF0C-90A5B7A1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106006"/>
              </p:ext>
            </p:extLst>
          </p:nvPr>
        </p:nvGraphicFramePr>
        <p:xfrm>
          <a:off x="657446" y="1760242"/>
          <a:ext cx="1051560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36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Índex </a:t>
            </a:r>
            <a:r>
              <a:rPr lang="ca-ES" err="1"/>
              <a:t>Ofercat</a:t>
            </a:r>
            <a:r>
              <a:rPr lang="ca-ES"/>
              <a:t> de la llengua de salutació. Evolució Cerdanyola del Vallès</a:t>
            </a:r>
          </a:p>
        </p:txBody>
      </p:sp>
      <p:graphicFrame>
        <p:nvGraphicFramePr>
          <p:cNvPr id="4" name="Gráfico 6">
            <a:extLst>
              <a:ext uri="{FF2B5EF4-FFF2-40B4-BE49-F238E27FC236}">
                <a16:creationId xmlns:a16="http://schemas.microsoft.com/office/drawing/2014/main" id="{F1E60173-60F2-5FB5-BF0C-90A5B7A1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35731"/>
              </p:ext>
            </p:extLst>
          </p:nvPr>
        </p:nvGraphicFramePr>
        <p:xfrm>
          <a:off x="838199" y="1366838"/>
          <a:ext cx="10878879" cy="522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823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/>
              <a:t>Índex </a:t>
            </a:r>
            <a:r>
              <a:rPr lang="ca-ES" err="1"/>
              <a:t>Ofercat</a:t>
            </a:r>
            <a:r>
              <a:rPr lang="ca-ES"/>
              <a:t> de la llengua de disponibilitat lingüística. Evolució</a:t>
            </a:r>
            <a:br>
              <a:rPr lang="ca-ES"/>
            </a:br>
            <a:r>
              <a:rPr lang="ca-ES"/>
              <a:t>Sant Cugat del Vallès</a:t>
            </a:r>
          </a:p>
        </p:txBody>
      </p:sp>
      <p:graphicFrame>
        <p:nvGraphicFramePr>
          <p:cNvPr id="4" name="Gráfico 6">
            <a:extLst>
              <a:ext uri="{FF2B5EF4-FFF2-40B4-BE49-F238E27FC236}">
                <a16:creationId xmlns:a16="http://schemas.microsoft.com/office/drawing/2014/main" id="{F1E60173-60F2-5FB5-BF0C-90A5B7A1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754869"/>
              </p:ext>
            </p:extLst>
          </p:nvPr>
        </p:nvGraphicFramePr>
        <p:xfrm>
          <a:off x="742507" y="1382233"/>
          <a:ext cx="10515600" cy="516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00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/>
              <a:t>Índex </a:t>
            </a:r>
            <a:r>
              <a:rPr lang="ca-ES" err="1"/>
              <a:t>Ofercat</a:t>
            </a:r>
            <a:r>
              <a:rPr lang="ca-ES"/>
              <a:t> de la llengua de disponibilitat lingüística. Evolució</a:t>
            </a:r>
            <a:br>
              <a:rPr lang="ca-ES"/>
            </a:br>
            <a:r>
              <a:rPr lang="ca-ES"/>
              <a:t>Cerdanyola del Vallès</a:t>
            </a:r>
          </a:p>
        </p:txBody>
      </p:sp>
      <p:graphicFrame>
        <p:nvGraphicFramePr>
          <p:cNvPr id="4" name="Gráfico 6">
            <a:extLst>
              <a:ext uri="{FF2B5EF4-FFF2-40B4-BE49-F238E27FC236}">
                <a16:creationId xmlns:a16="http://schemas.microsoft.com/office/drawing/2014/main" id="{F1E60173-60F2-5FB5-BF0C-90A5B7A1A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797257"/>
              </p:ext>
            </p:extLst>
          </p:nvPr>
        </p:nvGraphicFramePr>
        <p:xfrm>
          <a:off x="838200" y="1467294"/>
          <a:ext cx="10515600" cy="50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78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3"/>
          <p:cNvSpPr>
            <a:spLocks noGrp="1"/>
          </p:cNvSpPr>
          <p:nvPr>
            <p:ph type="subTitle" idx="1"/>
          </p:nvPr>
        </p:nvSpPr>
        <p:spPr>
          <a:xfrm>
            <a:off x="425302" y="3602038"/>
            <a:ext cx="10242698" cy="1655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ca-ES" sz="2800" b="1">
                <a:latin typeface="Arial" panose="020B0604020202020204" pitchFamily="34" charset="0"/>
                <a:cs typeface="Arial" panose="020B0604020202020204" pitchFamily="34" charset="0"/>
              </a:rPr>
              <a:t>Introducció i fitxa tècnica</a:t>
            </a:r>
          </a:p>
        </p:txBody>
      </p:sp>
    </p:spTree>
    <p:extLst>
      <p:ext uri="{BB962C8B-B14F-4D97-AF65-F5344CB8AC3E}">
        <p14:creationId xmlns:p14="http://schemas.microsoft.com/office/powerpoint/2010/main" val="3344743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subTitle" idx="1"/>
          </p:nvPr>
        </p:nvSpPr>
        <p:spPr>
          <a:xfrm>
            <a:off x="552893" y="3602038"/>
            <a:ext cx="10115107" cy="1655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ca-ES" sz="2800" b="1">
                <a:latin typeface="Arial" panose="020B0604020202020204" pitchFamily="34" charset="0"/>
                <a:cs typeface="Arial" panose="020B0604020202020204" pitchFamily="34" charset="0"/>
              </a:rPr>
              <a:t>Resultats per lloc de naixement </a:t>
            </a:r>
            <a:br>
              <a:rPr lang="ca-ES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800" b="1">
                <a:latin typeface="Arial" panose="020B0604020202020204" pitchFamily="34" charset="0"/>
                <a:cs typeface="Arial" panose="020B0604020202020204" pitchFamily="34" charset="0"/>
              </a:rPr>
              <a:t>de les persones que atenen el públic</a:t>
            </a:r>
          </a:p>
        </p:txBody>
      </p:sp>
    </p:spTree>
    <p:extLst>
      <p:ext uri="{BB962C8B-B14F-4D97-AF65-F5344CB8AC3E}">
        <p14:creationId xmlns:p14="http://schemas.microsoft.com/office/powerpoint/2010/main" val="118315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57619"/>
          </a:xfrm>
        </p:spPr>
        <p:txBody>
          <a:bodyPr>
            <a:normAutofit fontScale="90000"/>
          </a:bodyPr>
          <a:lstStyle/>
          <a:p>
            <a:r>
              <a:rPr lang="ca-ES" b="1"/>
              <a:t>Índex </a:t>
            </a:r>
            <a:r>
              <a:rPr lang="ca-ES" b="1" err="1"/>
              <a:t>Ofercat</a:t>
            </a:r>
            <a:r>
              <a:rPr lang="ca-ES" b="1"/>
              <a:t> de la retolació </a:t>
            </a:r>
            <a:r>
              <a:rPr lang="ca-ES" b="1" err="1"/>
              <a:t>identificativa</a:t>
            </a:r>
            <a:r>
              <a:rPr lang="ca-ES" b="1"/>
              <a:t>, informativa i d’horari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307031"/>
            <a:ext cx="5157787" cy="513397"/>
          </a:xfrm>
        </p:spPr>
        <p:txBody>
          <a:bodyPr/>
          <a:lstStyle/>
          <a:p>
            <a:r>
              <a:rPr lang="ca-E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 Cugat del Vallès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a-ES"/>
              <a:t>Cerdanyola del Vallès</a:t>
            </a:r>
          </a:p>
        </p:txBody>
      </p:sp>
      <p:graphicFrame>
        <p:nvGraphicFramePr>
          <p:cNvPr id="7" name="Gráfico 5">
            <a:extLst>
              <a:ext uri="{FF2B5EF4-FFF2-40B4-BE49-F238E27FC236}">
                <a16:creationId xmlns:a16="http://schemas.microsoft.com/office/drawing/2014/main" id="{2AFF6F7D-7D39-4729-DA67-0EB98F0490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7835062"/>
              </p:ext>
            </p:extLst>
          </p:nvPr>
        </p:nvGraphicFramePr>
        <p:xfrm>
          <a:off x="839788" y="1956390"/>
          <a:ext cx="5157787" cy="456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5">
            <a:extLst>
              <a:ext uri="{FF2B5EF4-FFF2-40B4-BE49-F238E27FC236}">
                <a16:creationId xmlns:a16="http://schemas.microsoft.com/office/drawing/2014/main" id="{2AFF6F7D-7D39-4729-DA67-0EB98F0490E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92995129"/>
              </p:ext>
            </p:extLst>
          </p:nvPr>
        </p:nvGraphicFramePr>
        <p:xfrm>
          <a:off x="6172200" y="1956390"/>
          <a:ext cx="5183188" cy="456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38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/>
              <a:t>Índex </a:t>
            </a:r>
            <a:r>
              <a:rPr lang="ca-ES" err="1"/>
              <a:t>Ofercat</a:t>
            </a:r>
            <a:r>
              <a:rPr lang="ca-ES"/>
              <a:t> de la llengua de salutació i disponibilitat lingüística (en català)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/>
              <a:t>Sant Cugat del Vallès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a-ES"/>
              <a:t>Cerdanyola del Vallès</a:t>
            </a:r>
          </a:p>
        </p:txBody>
      </p:sp>
      <p:graphicFrame>
        <p:nvGraphicFramePr>
          <p:cNvPr id="7" name="Gráfico 5">
            <a:extLst>
              <a:ext uri="{FF2B5EF4-FFF2-40B4-BE49-F238E27FC236}">
                <a16:creationId xmlns:a16="http://schemas.microsoft.com/office/drawing/2014/main" id="{2AFF6F7D-7D39-4729-DA67-0EB98F0490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5854667"/>
              </p:ext>
            </p:extLst>
          </p:nvPr>
        </p:nvGraphicFramePr>
        <p:xfrm>
          <a:off x="839788" y="1951811"/>
          <a:ext cx="5157787" cy="465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5">
            <a:extLst>
              <a:ext uri="{FF2B5EF4-FFF2-40B4-BE49-F238E27FC236}">
                <a16:creationId xmlns:a16="http://schemas.microsoft.com/office/drawing/2014/main" id="{2AFF6F7D-7D39-4729-DA67-0EB98F0490E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9781945"/>
              </p:ext>
            </p:extLst>
          </p:nvPr>
        </p:nvGraphicFramePr>
        <p:xfrm>
          <a:off x="6172200" y="1951811"/>
          <a:ext cx="5183188" cy="465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76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3"/>
          <p:cNvSpPr>
            <a:spLocks noGrp="1"/>
          </p:cNvSpPr>
          <p:nvPr>
            <p:ph type="subTitle" idx="1"/>
          </p:nvPr>
        </p:nvSpPr>
        <p:spPr>
          <a:xfrm>
            <a:off x="627321" y="3602038"/>
            <a:ext cx="10040679" cy="1655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ca-ES" sz="2800" b="1">
                <a:latin typeface="Arial" panose="020B0604020202020204" pitchFamily="34" charset="0"/>
                <a:cs typeface="Arial" panose="020B0604020202020204" pitchFamily="34" charset="0"/>
              </a:rPr>
              <a:t>Llengua als webs</a:t>
            </a:r>
          </a:p>
        </p:txBody>
      </p:sp>
    </p:spTree>
    <p:extLst>
      <p:ext uri="{BB962C8B-B14F-4D97-AF65-F5344CB8AC3E}">
        <p14:creationId xmlns:p14="http://schemas.microsoft.com/office/powerpoint/2010/main" val="405635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>
                <a:latin typeface="Arial"/>
              </a:rPr>
              <a:t>Llengua del web/</a:t>
            </a:r>
            <a:r>
              <a:rPr lang="ca-ES" err="1">
                <a:latin typeface="Arial"/>
              </a:rPr>
              <a:t>facebook</a:t>
            </a:r>
            <a:r>
              <a:rPr lang="ca-ES">
                <a:latin typeface="Arial"/>
              </a:rPr>
              <a:t>/</a:t>
            </a:r>
            <a:r>
              <a:rPr lang="ca-ES" err="1">
                <a:latin typeface="Arial"/>
              </a:rPr>
              <a:t>instagram</a:t>
            </a:r>
            <a:r>
              <a:rPr lang="ca-ES">
                <a:latin typeface="Arial"/>
              </a:rPr>
              <a:t>/altres</a:t>
            </a:r>
            <a:br>
              <a:rPr lang="ca-ES">
                <a:latin typeface="Arial"/>
              </a:rPr>
            </a:br>
            <a:r>
              <a:rPr lang="ca-ES">
                <a:latin typeface="Arial"/>
              </a:rPr>
              <a:t>Sant Cugat del Vallès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536066"/>
            <a:ext cx="5157787" cy="513397"/>
          </a:xfrm>
        </p:spPr>
        <p:txBody>
          <a:bodyPr/>
          <a:lstStyle/>
          <a:p>
            <a:r>
              <a:rPr lang="ca-ES">
                <a:solidFill>
                  <a:schemeClr val="tx1"/>
                </a:solidFill>
                <a:latin typeface="Arial"/>
              </a:rPr>
              <a:t>Llengua d’inici/ obertura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536065"/>
            <a:ext cx="5183188" cy="513397"/>
          </a:xfrm>
        </p:spPr>
        <p:txBody>
          <a:bodyPr/>
          <a:lstStyle/>
          <a:p>
            <a:r>
              <a:rPr lang="ca-ES">
                <a:solidFill>
                  <a:schemeClr val="tx1"/>
                </a:solidFill>
                <a:latin typeface="Arial"/>
              </a:rPr>
              <a:t>Llengües disponibles</a:t>
            </a:r>
          </a:p>
        </p:txBody>
      </p:sp>
      <p:graphicFrame>
        <p:nvGraphicFramePr>
          <p:cNvPr id="7" name="Gráfico 3">
            <a:extLst>
              <a:ext uri="{FF2B5EF4-FFF2-40B4-BE49-F238E27FC236}">
                <a16:creationId xmlns:a16="http://schemas.microsoft.com/office/drawing/2014/main" id="{DB715819-93ED-04EB-9A6F-4589A83C01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1846024"/>
              </p:ext>
            </p:extLst>
          </p:nvPr>
        </p:nvGraphicFramePr>
        <p:xfrm>
          <a:off x="839788" y="2049463"/>
          <a:ext cx="5157787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991BB4A9-C54D-D965-9C8F-D477CA5EF83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6447924"/>
              </p:ext>
            </p:extLst>
          </p:nvPr>
        </p:nvGraphicFramePr>
        <p:xfrm>
          <a:off x="6172200" y="2049463"/>
          <a:ext cx="5183188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5421C9E1-BFD9-9242-77DC-34E55190120C}"/>
              </a:ext>
            </a:extLst>
          </p:cNvPr>
          <p:cNvSpPr/>
          <p:nvPr/>
        </p:nvSpPr>
        <p:spPr>
          <a:xfrm>
            <a:off x="6820578" y="6106564"/>
            <a:ext cx="2025181" cy="317705"/>
          </a:xfrm>
          <a:prstGeom prst="rect">
            <a:avLst/>
          </a:prstGeom>
          <a:solidFill>
            <a:srgbClr val="3E797D"/>
          </a:solidFill>
          <a:ln w="9525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05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 </a:t>
            </a:r>
            <a:r>
              <a:rPr lang="ca-ES" sz="1050" b="1">
                <a:solidFill>
                  <a:schemeClr val="bg1"/>
                </a:solidFill>
                <a:latin typeface="+mn-lt"/>
              </a:rPr>
              <a:t>91,9</a:t>
            </a:r>
            <a:r>
              <a:rPr kumimoji="0" lang="ca-ES" sz="105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 completament en català</a:t>
            </a:r>
          </a:p>
        </p:txBody>
      </p: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6DE77D8A-CA1C-9980-E798-BC927CB8942E}"/>
              </a:ext>
            </a:extLst>
          </p:cNvPr>
          <p:cNvSpPr/>
          <p:nvPr/>
        </p:nvSpPr>
        <p:spPr>
          <a:xfrm rot="5400000">
            <a:off x="6345545" y="6020386"/>
            <a:ext cx="380489" cy="338554"/>
          </a:xfrm>
          <a:prstGeom prst="bentUpArrow">
            <a:avLst/>
          </a:prstGeom>
          <a:solidFill>
            <a:srgbClr val="3E797D"/>
          </a:solidFill>
          <a:ln w="9525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291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>
                <a:latin typeface="Arial"/>
              </a:rPr>
              <a:t>Llengua del web/</a:t>
            </a:r>
            <a:r>
              <a:rPr lang="ca-ES" err="1">
                <a:latin typeface="Arial"/>
              </a:rPr>
              <a:t>facebook</a:t>
            </a:r>
            <a:r>
              <a:rPr lang="ca-ES">
                <a:latin typeface="Arial"/>
              </a:rPr>
              <a:t>/</a:t>
            </a:r>
            <a:r>
              <a:rPr lang="ca-ES" err="1">
                <a:latin typeface="Arial"/>
              </a:rPr>
              <a:t>instagram</a:t>
            </a:r>
            <a:r>
              <a:rPr lang="ca-ES">
                <a:latin typeface="Arial"/>
              </a:rPr>
              <a:t>/altres</a:t>
            </a:r>
            <a:br>
              <a:rPr lang="ca-ES">
                <a:latin typeface="Arial"/>
              </a:rPr>
            </a:br>
            <a:r>
              <a:rPr lang="ca-ES">
                <a:latin typeface="Arial"/>
              </a:rPr>
              <a:t>Cerdanyola del Vallès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>
                <a:solidFill>
                  <a:schemeClr val="tx1"/>
                </a:solidFill>
                <a:latin typeface="Arial"/>
              </a:rPr>
              <a:t>Llengua d’inici/ obertura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a-ES">
                <a:solidFill>
                  <a:schemeClr val="tx1"/>
                </a:solidFill>
                <a:latin typeface="Arial"/>
              </a:rPr>
              <a:t>Llengües disponibles</a:t>
            </a:r>
          </a:p>
        </p:txBody>
      </p:sp>
      <p:graphicFrame>
        <p:nvGraphicFramePr>
          <p:cNvPr id="7" name="Gráfico 3">
            <a:extLst>
              <a:ext uri="{FF2B5EF4-FFF2-40B4-BE49-F238E27FC236}">
                <a16:creationId xmlns:a16="http://schemas.microsoft.com/office/drawing/2014/main" id="{DB715819-93ED-04EB-9A6F-4589A83C01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531572"/>
              </p:ext>
            </p:extLst>
          </p:nvPr>
        </p:nvGraphicFramePr>
        <p:xfrm>
          <a:off x="839788" y="2049463"/>
          <a:ext cx="5157787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991BB4A9-C54D-D965-9C8F-D477CA5EF83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44748705"/>
              </p:ext>
            </p:extLst>
          </p:nvPr>
        </p:nvGraphicFramePr>
        <p:xfrm>
          <a:off x="6172200" y="2049463"/>
          <a:ext cx="5183188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5421C9E1-BFD9-9242-77DC-34E55190120C}"/>
              </a:ext>
            </a:extLst>
          </p:cNvPr>
          <p:cNvSpPr/>
          <p:nvPr/>
        </p:nvSpPr>
        <p:spPr>
          <a:xfrm>
            <a:off x="6766007" y="6181050"/>
            <a:ext cx="2025181" cy="317705"/>
          </a:xfrm>
          <a:prstGeom prst="rect">
            <a:avLst/>
          </a:prstGeom>
          <a:solidFill>
            <a:srgbClr val="3E797D"/>
          </a:solidFill>
          <a:ln w="9525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105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 </a:t>
            </a:r>
            <a:r>
              <a:rPr lang="ca-ES" sz="1050" b="1">
                <a:solidFill>
                  <a:schemeClr val="bg1"/>
                </a:solidFill>
                <a:latin typeface="+mn-lt"/>
              </a:rPr>
              <a:t>90,9</a:t>
            </a:r>
            <a:r>
              <a:rPr kumimoji="0" lang="ca-ES" sz="105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 completament en català</a:t>
            </a:r>
          </a:p>
        </p:txBody>
      </p:sp>
      <p:sp>
        <p:nvSpPr>
          <p:cNvPr id="10" name="Flecha: doblada hacia arriba 9">
            <a:extLst>
              <a:ext uri="{FF2B5EF4-FFF2-40B4-BE49-F238E27FC236}">
                <a16:creationId xmlns:a16="http://schemas.microsoft.com/office/drawing/2014/main" id="{6DE77D8A-CA1C-9980-E798-BC927CB8942E}"/>
              </a:ext>
            </a:extLst>
          </p:cNvPr>
          <p:cNvSpPr/>
          <p:nvPr/>
        </p:nvSpPr>
        <p:spPr>
          <a:xfrm rot="5400000">
            <a:off x="6406485" y="6034392"/>
            <a:ext cx="380489" cy="338554"/>
          </a:xfrm>
          <a:prstGeom prst="bentUpArrow">
            <a:avLst/>
          </a:prstGeom>
          <a:solidFill>
            <a:srgbClr val="3E797D"/>
          </a:solidFill>
          <a:ln w="9525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99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8" y="521577"/>
            <a:ext cx="11287844" cy="55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8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486709-87A7-0B89-8A32-F3805E77BA99}"/>
              </a:ext>
            </a:extLst>
          </p:cNvPr>
          <p:cNvSpPr/>
          <p:nvPr/>
        </p:nvSpPr>
        <p:spPr>
          <a:xfrm>
            <a:off x="0" y="1444328"/>
            <a:ext cx="12192000" cy="2332144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a-ES" sz="4000" b="1">
                <a:solidFill>
                  <a:schemeClr val="bg1"/>
                </a:solidFill>
                <a:latin typeface="Arial"/>
                <a:cs typeface="Arial"/>
              </a:rPr>
              <a:t>Plans </a:t>
            </a:r>
            <a:r>
              <a:rPr lang="ca-ES" sz="4000" b="1" err="1">
                <a:solidFill>
                  <a:schemeClr val="bg1"/>
                </a:solidFill>
                <a:latin typeface="Arial"/>
                <a:cs typeface="Arial"/>
              </a:rPr>
              <a:t>Ofercat</a:t>
            </a:r>
            <a:r>
              <a:rPr lang="ca-ES" sz="4000" b="1">
                <a:solidFill>
                  <a:schemeClr val="bg1"/>
                </a:solidFill>
                <a:latin typeface="Arial"/>
                <a:cs typeface="Arial"/>
              </a:rPr>
              <a:t> 2021-2024</a:t>
            </a:r>
            <a:endParaRPr lang="ca-ES">
              <a:solidFill>
                <a:schemeClr val="bg1"/>
              </a:solidFill>
              <a:latin typeface="Aptos" panose="02110004020202020204"/>
              <a:cs typeface="Arial"/>
            </a:endParaRPr>
          </a:p>
          <a:p>
            <a:pPr algn="ctr"/>
            <a:r>
              <a:rPr lang="ca-ES" sz="4000" b="1">
                <a:solidFill>
                  <a:schemeClr val="bg1"/>
                </a:solidFill>
                <a:latin typeface="Arial"/>
                <a:cs typeface="Arial"/>
              </a:rPr>
              <a:t>CNL Vallès Occidental 3</a:t>
            </a:r>
            <a:endParaRPr lang="ca-ES">
              <a:solidFill>
                <a:schemeClr val="bg1"/>
              </a:solidFill>
            </a:endParaRPr>
          </a:p>
          <a:p>
            <a:pPr algn="ctr"/>
            <a:r>
              <a:rPr lang="ca-ES" sz="4000" b="1">
                <a:solidFill>
                  <a:schemeClr val="bg1"/>
                </a:solidFill>
                <a:latin typeface="Arial"/>
                <a:cs typeface="Arial"/>
              </a:rPr>
              <a:t>Cerdanyola i Sant Cugat del Vallès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011FF1F0-4409-0181-F6F4-469BAAD64A6A}"/>
              </a:ext>
            </a:extLst>
          </p:cNvPr>
          <p:cNvSpPr txBox="1"/>
          <p:nvPr/>
        </p:nvSpPr>
        <p:spPr>
          <a:xfrm>
            <a:off x="4148328" y="3942122"/>
            <a:ext cx="389534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3200">
                <a:latin typeface="Arial"/>
                <a:cs typeface="Arial"/>
              </a:rPr>
              <a:t>Balanç de resultats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BC6F326-00ED-B7BA-3587-194DE1F04A8F}"/>
              </a:ext>
            </a:extLst>
          </p:cNvPr>
          <p:cNvSpPr/>
          <p:nvPr/>
        </p:nvSpPr>
        <p:spPr>
          <a:xfrm>
            <a:off x="0" y="6041571"/>
            <a:ext cx="12192000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Logotips i imatges gràfiques. Llengua catalana">
            <a:extLst>
              <a:ext uri="{FF2B5EF4-FFF2-40B4-BE49-F238E27FC236}">
                <a16:creationId xmlns:a16="http://schemas.microsoft.com/office/drawing/2014/main" id="{C05581FC-E42C-EDE9-0841-0EE9FF85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5" y="5875921"/>
            <a:ext cx="227241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tge 2" descr="Imatge que conté text, Font, logotip, símbol&#10;&#10;Descripció generada automàticament">
            <a:extLst>
              <a:ext uri="{FF2B5EF4-FFF2-40B4-BE49-F238E27FC236}">
                <a16:creationId xmlns:a16="http://schemas.microsoft.com/office/drawing/2014/main" id="{50511737-295A-8816-A119-A93577FA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5867400"/>
            <a:ext cx="2476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9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0A9D82C4-2E83-3DC2-ABB2-2CE7021897F0}"/>
              </a:ext>
            </a:extLst>
          </p:cNvPr>
          <p:cNvSpPr txBox="1"/>
          <p:nvPr/>
        </p:nvSpPr>
        <p:spPr>
          <a:xfrm>
            <a:off x="542579" y="1294820"/>
            <a:ext cx="11199034" cy="2543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 sz="24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Incrementar l’ús del català als establiments comercials i als mercats municipals, especialment en la retolació i l‘atenció oral</a:t>
            </a:r>
            <a:r>
              <a:rPr lang="ca-ES" sz="2400">
                <a:latin typeface="Arial" panose="020B0604020202020204" pitchFamily="34" charset="0"/>
                <a:ea typeface="Arial" panose="020B0604020202020204" pitchFamily="34" charset="0"/>
              </a:rPr>
              <a:t>, i </a:t>
            </a:r>
            <a:r>
              <a:rPr lang="ca-ES" sz="2400">
                <a:latin typeface="Arial" panose="020B0604020202020204" pitchFamily="34" charset="0"/>
                <a:cs typeface="Arial" panose="020B0604020202020204" pitchFamily="34" charset="0"/>
              </a:rPr>
              <a:t>facilitar-los el coneixement de la legislació lingüística.</a:t>
            </a:r>
            <a:r>
              <a:rPr lang="ca-ES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ca-ES" sz="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a-E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Encaix en l’eix 3 del Pla general d’actuacions del CPNL 2024-2025: usos professionals i disponibilitat lingüística.</a:t>
            </a:r>
            <a:endParaRPr lang="ca-ES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742406" y="243175"/>
            <a:ext cx="3820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Objectiu general</a:t>
            </a:r>
            <a:endParaRPr lang="ca-ES" sz="4400">
              <a:solidFill>
                <a:srgbClr val="D70F16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788" y="3905250"/>
            <a:ext cx="6330615" cy="208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16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0A9D82C4-2E83-3DC2-ABB2-2CE7021897F0}"/>
              </a:ext>
            </a:extLst>
          </p:cNvPr>
          <p:cNvSpPr txBox="1"/>
          <p:nvPr/>
        </p:nvSpPr>
        <p:spPr>
          <a:xfrm>
            <a:off x="1475831" y="1537250"/>
            <a:ext cx="964082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400">
                <a:latin typeface="Arial"/>
                <a:ea typeface="Calibri"/>
                <a:cs typeface="Arial"/>
              </a:rPr>
              <a:t>El plans </a:t>
            </a:r>
            <a:r>
              <a:rPr lang="ca-ES" sz="2400" err="1">
                <a:latin typeface="Arial"/>
                <a:ea typeface="Calibri"/>
                <a:cs typeface="Arial"/>
              </a:rPr>
              <a:t>Ofercat</a:t>
            </a:r>
            <a:r>
              <a:rPr lang="ca-ES" sz="2400">
                <a:latin typeface="Arial"/>
                <a:ea typeface="Calibri"/>
                <a:cs typeface="Arial"/>
              </a:rPr>
              <a:t> de Cerdanyola del Vallès i de Sant Cugat del Vallès</a:t>
            </a:r>
            <a:r>
              <a:rPr lang="ca-ES" sz="2400">
                <a:solidFill>
                  <a:srgbClr val="FF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ca-ES" sz="2400">
                <a:latin typeface="Arial"/>
                <a:ea typeface="Calibri"/>
                <a:cs typeface="Arial"/>
              </a:rPr>
              <a:t>impliquen un treball conjunt amb els ajuntaments corresponents i totes les organitzacions, associacions i agents vinculats al comerç. </a:t>
            </a:r>
          </a:p>
          <a:p>
            <a:endParaRPr lang="ca-ES" sz="2400">
              <a:solidFill>
                <a:srgbClr val="FF0000"/>
              </a:solidFill>
              <a:effectLst/>
              <a:latin typeface="Arial"/>
              <a:ea typeface="Calibri"/>
              <a:cs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1475831" y="243175"/>
            <a:ext cx="3820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Coordinació</a:t>
            </a:r>
            <a:endParaRPr lang="ca-ES" sz="4400">
              <a:solidFill>
                <a:srgbClr val="D70F1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791" y="3664276"/>
            <a:ext cx="3019044" cy="20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623392" y="334840"/>
            <a:ext cx="10515600" cy="8120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és </a:t>
            </a:r>
            <a:r>
              <a:rPr lang="ca-ES" sz="28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l’Ofercat</a:t>
            </a:r>
            <a:r>
              <a:rPr lang="ca-E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23392" y="1316766"/>
            <a:ext cx="41030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600"/>
              <a:t>Contribuir a conèixer quina és la realitat sociolingüística dels establiments comercials i complementar les estadístiques censals de coneixement de la llengua amb dades d’oferta  lingüística mitjançant l</a:t>
            </a:r>
            <a:r>
              <a:rPr lang="ca-ES" sz="1600" b="1"/>
              <a:t>’observació</a:t>
            </a:r>
            <a:r>
              <a:rPr lang="ca-ES" sz="1600"/>
              <a:t> de:</a:t>
            </a:r>
          </a:p>
          <a:p>
            <a:endParaRPr lang="ca-ES" sz="1600"/>
          </a:p>
          <a:p>
            <a:pPr marL="228594" indent="-228594" algn="just">
              <a:buClr>
                <a:srgbClr val="C00000"/>
              </a:buClr>
              <a:buFont typeface="Webdings" pitchFamily="18" charset="2"/>
              <a:buChar char="="/>
            </a:pPr>
            <a:r>
              <a:rPr lang="ca-ES" sz="1600"/>
              <a:t>La llengua de la </a:t>
            </a:r>
            <a:r>
              <a:rPr lang="ca-ES" sz="1600" b="1"/>
              <a:t>retolació identificativa</a:t>
            </a:r>
            <a:r>
              <a:rPr lang="ca-ES" sz="1600"/>
              <a:t>.</a:t>
            </a:r>
          </a:p>
          <a:p>
            <a:pPr marL="228594" indent="-228594" algn="just">
              <a:buClr>
                <a:srgbClr val="C00000"/>
              </a:buClr>
              <a:buFont typeface="Webdings" pitchFamily="18" charset="2"/>
              <a:buChar char="="/>
            </a:pPr>
            <a:r>
              <a:rPr lang="ca-ES" sz="1600"/>
              <a:t>La llengua de la </a:t>
            </a:r>
            <a:r>
              <a:rPr lang="ca-ES" sz="1600" b="1"/>
              <a:t>retolació informativa</a:t>
            </a:r>
            <a:r>
              <a:rPr lang="ca-ES" sz="1600"/>
              <a:t>.</a:t>
            </a:r>
          </a:p>
          <a:p>
            <a:pPr marL="228594" indent="-228594" algn="just">
              <a:buClr>
                <a:srgbClr val="C00000"/>
              </a:buClr>
              <a:buFont typeface="Webdings" pitchFamily="18" charset="2"/>
              <a:buChar char="="/>
            </a:pPr>
            <a:r>
              <a:rPr lang="ca-ES" sz="1600"/>
              <a:t>La </a:t>
            </a:r>
            <a:r>
              <a:rPr lang="ca-ES" sz="1600" b="1"/>
              <a:t>llengua de salutació o </a:t>
            </a:r>
            <a:r>
              <a:rPr lang="ca-ES" sz="1600"/>
              <a:t>d’atenció al públic.</a:t>
            </a:r>
          </a:p>
          <a:p>
            <a:pPr marL="228594" indent="-228594" algn="just">
              <a:buClr>
                <a:srgbClr val="C00000"/>
              </a:buClr>
              <a:buFont typeface="Webdings" pitchFamily="18" charset="2"/>
              <a:buChar char="="/>
            </a:pPr>
            <a:r>
              <a:rPr lang="ca-ES" sz="1600"/>
              <a:t>La </a:t>
            </a:r>
            <a:r>
              <a:rPr lang="ca-ES" sz="1600" b="1"/>
              <a:t>llengua oral d’adequació al català </a:t>
            </a:r>
            <a:r>
              <a:rPr lang="ca-ES" sz="1600"/>
              <a:t>del personal d’atenció al públic.</a:t>
            </a:r>
          </a:p>
          <a:p>
            <a:pPr marL="228594" indent="-228594" algn="just">
              <a:buClr>
                <a:srgbClr val="C00000"/>
              </a:buClr>
              <a:buFont typeface="Webdings" pitchFamily="18" charset="2"/>
              <a:buChar char="="/>
            </a:pPr>
            <a:r>
              <a:rPr lang="ca-ES" sz="1600"/>
              <a:t>La </a:t>
            </a:r>
            <a:r>
              <a:rPr lang="ca-ES" sz="1600" b="1"/>
              <a:t>llengua d’inici del web o </a:t>
            </a:r>
            <a:r>
              <a:rPr lang="ca-ES" sz="1600" b="1" err="1"/>
              <a:t>Facebook</a:t>
            </a:r>
            <a:r>
              <a:rPr lang="ca-ES" sz="1600" b="1"/>
              <a:t> </a:t>
            </a:r>
            <a:r>
              <a:rPr lang="ca-ES" sz="1600"/>
              <a:t>del comerç o empresa de serveis</a:t>
            </a:r>
          </a:p>
          <a:p>
            <a:pPr marL="228594" indent="-228594" algn="just">
              <a:buClr>
                <a:srgbClr val="C00000"/>
              </a:buClr>
              <a:buFont typeface="Webdings" pitchFamily="18" charset="2"/>
              <a:buChar char="="/>
            </a:pPr>
            <a:r>
              <a:rPr lang="ca-ES" sz="1600"/>
              <a:t>Les </a:t>
            </a:r>
            <a:r>
              <a:rPr lang="ca-ES" sz="1600" b="1"/>
              <a:t>llengües disponibles al web</a:t>
            </a:r>
            <a:r>
              <a:rPr lang="ca-ES" sz="1600" i="1"/>
              <a:t> </a:t>
            </a:r>
            <a:r>
              <a:rPr lang="ca-ES" sz="1600"/>
              <a:t>o al </a:t>
            </a:r>
            <a:r>
              <a:rPr lang="ca-ES" sz="1600" b="1" err="1"/>
              <a:t>Facebook</a:t>
            </a:r>
            <a:r>
              <a:rPr lang="ca-ES" sz="1600"/>
              <a:t> de l’establiment</a:t>
            </a:r>
          </a:p>
          <a:p>
            <a:pPr marL="228594" indent="-228594" algn="just">
              <a:buClr>
                <a:srgbClr val="008000"/>
              </a:buClr>
              <a:buFont typeface="Webdings" pitchFamily="18" charset="2"/>
              <a:buChar char="="/>
            </a:pPr>
            <a:endParaRPr lang="ca-ES" sz="1600"/>
          </a:p>
          <a:p>
            <a:pPr algn="just">
              <a:buClr>
                <a:srgbClr val="008000"/>
              </a:buClr>
            </a:pPr>
            <a:r>
              <a:rPr lang="ca-ES" sz="1600"/>
              <a:t>També es recullen altres dades no lingüístiques.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770629" y="3577301"/>
            <a:ext cx="0" cy="535156"/>
          </a:xfrm>
          <a:prstGeom prst="line">
            <a:avLst/>
          </a:prstGeom>
          <a:noFill/>
          <a:ln w="66675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a-ES" sz="1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8012659" y="3577929"/>
            <a:ext cx="0" cy="534528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a-ES" sz="14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859815" y="4118091"/>
            <a:ext cx="1879200" cy="721901"/>
          </a:xfrm>
          <a:prstGeom prst="flowChartDocument">
            <a:avLst/>
          </a:prstGeom>
          <a:solidFill>
            <a:srgbClr val="FFFFFF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a-ES" altLang="ca-ES" sz="1200" b="1">
              <a:solidFill>
                <a:srgbClr val="339966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RETOLACIÓ IDENTIFICATIVA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Adequació a la LPL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a-ES" altLang="ca-ES" sz="1200" b="1">
              <a:solidFill>
                <a:srgbClr val="3399FF"/>
              </a:solidFill>
              <a:latin typeface="+mn-lt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017712" y="4897528"/>
            <a:ext cx="1879200" cy="1010251"/>
          </a:xfrm>
          <a:prstGeom prst="flowChartDocument">
            <a:avLst/>
          </a:prstGeom>
          <a:solidFill>
            <a:srgbClr val="FFFFFF"/>
          </a:solidFill>
          <a:ln w="2857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2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RETOLACIÓ INFORMATIVA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Rètol horari fix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Retolació fixa i no fixa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 b="1">
                <a:solidFill>
                  <a:schemeClr val="accent4">
                    <a:lumMod val="50000"/>
                  </a:schemeClr>
                </a:solidFill>
                <a:latin typeface="+mn-lt"/>
              </a:rPr>
              <a:t>de l'aparador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7362829" y="4897529"/>
            <a:ext cx="1879200" cy="626399"/>
          </a:xfrm>
          <a:prstGeom prst="flowChartDocument">
            <a:avLst/>
          </a:prstGeom>
          <a:solidFill>
            <a:srgbClr val="FFFF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200" b="1">
                <a:solidFill>
                  <a:schemeClr val="bg2">
                    <a:lumMod val="50000"/>
                  </a:schemeClr>
                </a:solidFill>
                <a:latin typeface="+mn-lt"/>
              </a:rPr>
              <a:t>DISPONIBILITAT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200" b="1">
                <a:solidFill>
                  <a:schemeClr val="bg2">
                    <a:lumMod val="50000"/>
                  </a:schemeClr>
                </a:solidFill>
                <a:latin typeface="+mn-lt"/>
              </a:rPr>
              <a:t>EN CATALÀ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192670" y="4155554"/>
            <a:ext cx="2049359" cy="626399"/>
          </a:xfrm>
          <a:prstGeom prst="flowChartDocument">
            <a:avLst/>
          </a:prstGeom>
          <a:solidFill>
            <a:srgbClr val="FFFF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200" b="1">
                <a:solidFill>
                  <a:schemeClr val="bg2">
                    <a:lumMod val="50000"/>
                  </a:schemeClr>
                </a:solidFill>
                <a:latin typeface="+mn-lt"/>
              </a:rPr>
              <a:t>LLENGUA DE SALUTACIÓ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847861" y="2627307"/>
            <a:ext cx="2043795" cy="1043999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600" b="1">
                <a:solidFill>
                  <a:schemeClr val="bg1"/>
                </a:solidFill>
                <a:latin typeface="+mn-lt"/>
              </a:rPr>
              <a:t>LLENGUA</a:t>
            </a:r>
            <a:r>
              <a:rPr lang="es-ES_tradnl" altLang="ca-ES" sz="1467" b="1">
                <a:solidFill>
                  <a:schemeClr val="bg1"/>
                </a:solidFill>
                <a:latin typeface="+mn-lt"/>
              </a:rPr>
              <a:t> </a:t>
            </a:r>
            <a:r>
              <a:rPr lang="es-ES_tradnl" altLang="ca-ES" sz="1600" b="1">
                <a:solidFill>
                  <a:schemeClr val="bg1"/>
                </a:solidFill>
                <a:latin typeface="+mn-lt"/>
              </a:rPr>
              <a:t>ESCRITA</a:t>
            </a:r>
            <a:endParaRPr lang="es-ES_tradnl" altLang="ca-ES" sz="1467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_tradnl" altLang="ca-ES" sz="1467">
              <a:latin typeface="+mn-lt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7072381" y="2665859"/>
            <a:ext cx="2043795" cy="1043999"/>
          </a:xfrm>
          <a:prstGeom prst="flowChartMultidocument">
            <a:avLst/>
          </a:prstGeom>
          <a:solidFill>
            <a:schemeClr val="tx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600" b="1">
                <a:solidFill>
                  <a:schemeClr val="bg1"/>
                </a:solidFill>
                <a:latin typeface="+mn-lt"/>
              </a:rPr>
              <a:t>LLENGUA ORAL</a:t>
            </a:r>
            <a:endParaRPr lang="es-ES_tradnl" altLang="ca-ES" sz="160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_tradnl" altLang="ca-ES" sz="1467">
              <a:latin typeface="+mn-lt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0275063" y="3588219"/>
            <a:ext cx="0" cy="534528"/>
          </a:xfrm>
          <a:prstGeom prst="line">
            <a:avLst/>
          </a:prstGeom>
          <a:noFill/>
          <a:ln w="666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a-ES" sz="1400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9625233" y="4907818"/>
            <a:ext cx="1879200" cy="626399"/>
          </a:xfrm>
          <a:prstGeom prst="flowChartDocumen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LLENGÜES DISPONIBLES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9455075" y="4165843"/>
            <a:ext cx="1879200" cy="626399"/>
          </a:xfrm>
          <a:prstGeom prst="flowChartDocumen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a-ES" altLang="ca-ES" sz="12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LLENGUA D’INICI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9334785" y="2676149"/>
            <a:ext cx="2043795" cy="1043999"/>
          </a:xfrm>
          <a:prstGeom prst="flowChartMultidocument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600" b="1">
                <a:solidFill>
                  <a:schemeClr val="bg1"/>
                </a:solidFill>
                <a:latin typeface="+mn-lt"/>
              </a:rPr>
              <a:t>WEB</a:t>
            </a:r>
            <a:endParaRPr lang="es-ES_tradnl" altLang="ca-ES" sz="160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_tradnl" altLang="ca-ES" sz="1467">
              <a:latin typeface="+mn-lt"/>
            </a:endParaRPr>
          </a:p>
        </p:txBody>
      </p:sp>
      <p:sp>
        <p:nvSpPr>
          <p:cNvPr id="4" name="Crida de fletxa cap avall 3"/>
          <p:cNvSpPr/>
          <p:nvPr/>
        </p:nvSpPr>
        <p:spPr>
          <a:xfrm>
            <a:off x="5996427" y="1112490"/>
            <a:ext cx="1923776" cy="1249093"/>
          </a:xfrm>
          <a:prstGeom prst="downArrowCallout">
            <a:avLst>
              <a:gd name="adj1" fmla="val 17064"/>
              <a:gd name="adj2" fmla="val 15477"/>
              <a:gd name="adj3" fmla="val 25000"/>
              <a:gd name="adj4" fmla="val 6497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600" b="1">
                <a:solidFill>
                  <a:schemeClr val="bg1"/>
                </a:solidFill>
              </a:rPr>
              <a:t>TREBALL DE CAMP PRESENCIAL</a:t>
            </a:r>
            <a:endParaRPr lang="es-ES_tradnl" altLang="ca-ES" sz="1600">
              <a:solidFill>
                <a:schemeClr val="bg1"/>
              </a:solidFill>
            </a:endParaRPr>
          </a:p>
        </p:txBody>
      </p:sp>
      <p:sp>
        <p:nvSpPr>
          <p:cNvPr id="5" name="Crida de fletxa a la dreta 4"/>
          <p:cNvSpPr/>
          <p:nvPr/>
        </p:nvSpPr>
        <p:spPr>
          <a:xfrm>
            <a:off x="4911324" y="440415"/>
            <a:ext cx="982277" cy="2016224"/>
          </a:xfrm>
          <a:prstGeom prst="righ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6" name="Crida de fletxa a l'esquerra 5"/>
          <p:cNvSpPr/>
          <p:nvPr/>
        </p:nvSpPr>
        <p:spPr>
          <a:xfrm>
            <a:off x="8211489" y="440416"/>
            <a:ext cx="904688" cy="2016224"/>
          </a:xfrm>
          <a:prstGeom prst="leftArrow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17" name="Rectangle 16"/>
          <p:cNvSpPr/>
          <p:nvPr/>
        </p:nvSpPr>
        <p:spPr>
          <a:xfrm rot="16200000">
            <a:off x="4207785" y="1211945"/>
            <a:ext cx="207428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333" b="1">
                <a:solidFill>
                  <a:schemeClr val="bg1"/>
                </a:solidFill>
              </a:rPr>
              <a:t>RUTES AL CARRER 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333" b="1">
                <a:solidFill>
                  <a:schemeClr val="bg1"/>
                </a:solidFill>
              </a:rPr>
              <a:t>MERCATS MUNICIPALS</a:t>
            </a:r>
            <a:endParaRPr lang="es-ES_tradnl" altLang="ca-ES" sz="1333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7808165" y="1140528"/>
            <a:ext cx="207428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ca-ES" sz="1333" b="1">
                <a:solidFill>
                  <a:schemeClr val="bg1"/>
                </a:solidFill>
              </a:rPr>
              <a:t>CENTRES COMERCIALS I GRANS SUPERFÍCIES</a:t>
            </a:r>
          </a:p>
        </p:txBody>
      </p:sp>
    </p:spTree>
    <p:extLst>
      <p:ext uri="{BB962C8B-B14F-4D97-AF65-F5344CB8AC3E}">
        <p14:creationId xmlns:p14="http://schemas.microsoft.com/office/powerpoint/2010/main" val="2550313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2082359" y="234855"/>
            <a:ext cx="1114931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Visites a comerços 2021-2024 </a:t>
            </a:r>
            <a:endParaRPr lang="ca-ES" sz="4400">
              <a:solidFill>
                <a:srgbClr val="D70F1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3610216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tge 1" descr="Imatge que conté roba, calçat, texans, persona&#10;&#10;Descripció generada automàticament"/>
          <p:cNvPicPr>
            <a:picLocks noChangeAspect="1"/>
          </p:cNvPicPr>
          <p:nvPr/>
        </p:nvPicPr>
        <p:blipFill>
          <a:blip r:embed="rId2"/>
          <a:srcRect t="769" r="-405" b="13456"/>
          <a:stretch/>
        </p:blipFill>
        <p:spPr>
          <a:xfrm>
            <a:off x="8950082" y="701466"/>
            <a:ext cx="2667096" cy="303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tge 2" descr="Imatge que conté text, persona, roba, Cara humana&#10;&#10;Descripció generada automàticament"/>
          <p:cNvPicPr>
            <a:picLocks noChangeAspect="1"/>
          </p:cNvPicPr>
          <p:nvPr/>
        </p:nvPicPr>
        <p:blipFill>
          <a:blip r:embed="rId3"/>
          <a:srcRect r="-405" b="2183"/>
          <a:stretch/>
        </p:blipFill>
        <p:spPr>
          <a:xfrm>
            <a:off x="8949012" y="4043367"/>
            <a:ext cx="2673208" cy="2387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6F02A7BA-BD1D-D1ED-53D1-32AC0AA9ABE8}"/>
              </a:ext>
            </a:extLst>
          </p:cNvPr>
          <p:cNvSpPr txBox="1"/>
          <p:nvPr/>
        </p:nvSpPr>
        <p:spPr>
          <a:xfrm>
            <a:off x="740459" y="816853"/>
            <a:ext cx="7729486" cy="50636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ca-ES" sz="2000" b="1">
                <a:effectLst/>
                <a:latin typeface="Arial"/>
                <a:ea typeface="Arial" panose="020B0604020202020204" pitchFamily="34" charset="0"/>
                <a:cs typeface="Arial"/>
              </a:rPr>
              <a:t>Visites</a:t>
            </a:r>
            <a:r>
              <a:rPr lang="ca-ES" sz="2000">
                <a:effectLst/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ca-ES" sz="2000" b="1">
                <a:effectLst/>
                <a:latin typeface="Arial"/>
                <a:ea typeface="Arial" panose="020B0604020202020204" pitchFamily="34" charset="0"/>
                <a:cs typeface="Arial"/>
              </a:rPr>
              <a:t>informatives</a:t>
            </a:r>
            <a:r>
              <a:rPr lang="ca-ES" sz="2000">
                <a:effectLst/>
                <a:latin typeface="Arial"/>
                <a:ea typeface="Arial" panose="020B0604020202020204" pitchFamily="34" charset="0"/>
                <a:cs typeface="Arial"/>
              </a:rPr>
              <a:t> a </a:t>
            </a: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establiments dels eixos comercials principals dels dos municipis i, a partir del 2024, especialment a </a:t>
            </a:r>
            <a:r>
              <a:rPr lang="ca-ES" sz="2000" b="1">
                <a:effectLst/>
                <a:latin typeface="Arial"/>
                <a:ea typeface="Arial" panose="020B0604020202020204" pitchFamily="34" charset="0"/>
                <a:cs typeface="Arial"/>
              </a:rPr>
              <a:t>bars</a:t>
            </a:r>
            <a:r>
              <a:rPr lang="ca-ES" sz="2000" b="1">
                <a:latin typeface="Arial"/>
                <a:ea typeface="Arial" panose="020B0604020202020204" pitchFamily="34" charset="0"/>
                <a:cs typeface="Arial"/>
              </a:rPr>
              <a:t> i </a:t>
            </a:r>
            <a:r>
              <a:rPr lang="ca-ES" sz="2000" b="1">
                <a:effectLst/>
                <a:latin typeface="Arial"/>
                <a:ea typeface="Arial" panose="020B0604020202020204" pitchFamily="34" charset="0"/>
                <a:cs typeface="Arial"/>
              </a:rPr>
              <a:t>restaurants</a:t>
            </a:r>
            <a:r>
              <a:rPr lang="ca-ES" sz="2000">
                <a:effectLst/>
                <a:latin typeface="Arial"/>
                <a:ea typeface="Arial" panose="020B0604020202020204" pitchFamily="34" charset="0"/>
                <a:cs typeface="Arial"/>
              </a:rPr>
              <a:t>, per oferir-los: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ca-ES" sz="2000" b="1">
                <a:latin typeface="Arial"/>
                <a:ea typeface="Arial" panose="020B0604020202020204" pitchFamily="34" charset="0"/>
                <a:cs typeface="Arial"/>
              </a:rPr>
              <a:t>SAL</a:t>
            </a: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. Servei d'Assessorament</a:t>
            </a:r>
            <a:r>
              <a:rPr lang="ca-ES" sz="2000">
                <a:effectLst/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Lingüístic 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ca-ES" sz="2000" b="1">
                <a:latin typeface="Arial"/>
                <a:ea typeface="Arial" panose="020B0604020202020204" pitchFamily="34" charset="0"/>
                <a:cs typeface="Arial"/>
              </a:rPr>
              <a:t>Cursos </a:t>
            </a: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de català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Sessions breus de català als establiments (projecte de </a:t>
            </a:r>
            <a:r>
              <a:rPr lang="ca-ES" sz="2000" b="1">
                <a:latin typeface="Arial"/>
                <a:ea typeface="Arial" panose="020B0604020202020204" pitchFamily="34" charset="0"/>
                <a:cs typeface="Arial"/>
              </a:rPr>
              <a:t>comerços aprenents</a:t>
            </a: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)</a:t>
            </a:r>
            <a:endParaRPr lang="ca-ES" sz="200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Adhesió a </a:t>
            </a:r>
            <a:r>
              <a:rPr lang="ca-ES" sz="2000" b="1">
                <a:latin typeface="Arial"/>
                <a:ea typeface="Arial" panose="020B0604020202020204" pitchFamily="34" charset="0"/>
                <a:cs typeface="Arial"/>
              </a:rPr>
              <a:t>Voluntariat per la llengua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Adhesió a </a:t>
            </a:r>
            <a:r>
              <a:rPr lang="ca-ES" sz="2000" b="1" err="1">
                <a:latin typeface="Arial"/>
                <a:ea typeface="Arial" panose="020B0604020202020204" pitchFamily="34" charset="0"/>
                <a:cs typeface="Arial"/>
              </a:rPr>
              <a:t>Totjoc</a:t>
            </a:r>
            <a:r>
              <a:rPr lang="ca-ES" sz="2000">
                <a:latin typeface="Arial"/>
                <a:ea typeface="Arial" panose="020B0604020202020204" pitchFamily="34" charset="0"/>
                <a:cs typeface="Arial"/>
              </a:rPr>
              <a:t>: promoció del joc i la joguina en català</a:t>
            </a:r>
          </a:p>
          <a:p>
            <a:pPr marL="457200" indent="-457200">
              <a:lnSpc>
                <a:spcPct val="150000"/>
              </a:lnSpc>
              <a:buFont typeface="Arial,Sans-Serif"/>
              <a:buChar char="•"/>
            </a:pPr>
            <a:r>
              <a:rPr lang="ca-ES" sz="2000">
                <a:latin typeface="Arial"/>
                <a:cs typeface="Arial"/>
              </a:rPr>
              <a:t>Informació i assessorament sobre </a:t>
            </a:r>
            <a:r>
              <a:rPr lang="ca-ES" sz="2000" b="1">
                <a:latin typeface="Arial"/>
                <a:cs typeface="Arial"/>
              </a:rPr>
              <a:t>legislació lingüística</a:t>
            </a:r>
            <a:endParaRPr lang="en-US" sz="2000" b="1">
              <a:latin typeface="Arial"/>
              <a:cs typeface="Arial"/>
            </a:endParaRPr>
          </a:p>
          <a:p>
            <a:pPr marL="457200" indent="-457200">
              <a:lnSpc>
                <a:spcPct val="114999"/>
              </a:lnSpc>
              <a:buFont typeface="Arial"/>
              <a:buChar char="•"/>
            </a:pPr>
            <a:endParaRPr lang="ca-E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4999"/>
              </a:lnSpc>
              <a:buFont typeface="Arial"/>
              <a:buChar char="•"/>
            </a:pPr>
            <a:endParaRPr lang="ca-E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ula 17">
            <a:extLst>
              <a:ext uri="{FF2B5EF4-FFF2-40B4-BE49-F238E27FC236}">
                <a16:creationId xmlns:a16="http://schemas.microsoft.com/office/drawing/2014/main" id="{9BE61606-1F0A-7759-54F2-EA52DB6C5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732960"/>
              </p:ext>
            </p:extLst>
          </p:nvPr>
        </p:nvGraphicFramePr>
        <p:xfrm>
          <a:off x="741123" y="5189298"/>
          <a:ext cx="660231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470">
                  <a:extLst>
                    <a:ext uri="{9D8B030D-6E8A-4147-A177-3AD203B41FA5}">
                      <a16:colId xmlns:a16="http://schemas.microsoft.com/office/drawing/2014/main" val="1904087354"/>
                    </a:ext>
                  </a:extLst>
                </a:gridCol>
                <a:gridCol w="2066401">
                  <a:extLst>
                    <a:ext uri="{9D8B030D-6E8A-4147-A177-3AD203B41FA5}">
                      <a16:colId xmlns:a16="http://schemas.microsoft.com/office/drawing/2014/main" val="3794859025"/>
                    </a:ext>
                  </a:extLst>
                </a:gridCol>
                <a:gridCol w="2190443">
                  <a:extLst>
                    <a:ext uri="{9D8B030D-6E8A-4147-A177-3AD203B41FA5}">
                      <a16:colId xmlns:a16="http://schemas.microsoft.com/office/drawing/2014/main" val="1432143680"/>
                    </a:ext>
                  </a:extLst>
                </a:gridCol>
              </a:tblGrid>
              <a:tr h="615051"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Comerços visitats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Adherits a </a:t>
                      </a:r>
                      <a:r>
                        <a:rPr lang="ca-ES" sz="2000" err="1"/>
                        <a:t>VxL</a:t>
                      </a:r>
                    </a:p>
                    <a:p>
                      <a:pPr lvl="0" algn="ctr">
                        <a:buNone/>
                      </a:pPr>
                      <a:r>
                        <a:rPr lang="ca-ES" sz="2000"/>
                        <a:t>(nous)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Adherits a </a:t>
                      </a:r>
                      <a:r>
                        <a:rPr lang="ca-ES" sz="2000" err="1"/>
                        <a:t>Totjoc</a:t>
                      </a:r>
                    </a:p>
                    <a:p>
                      <a:pPr lvl="0" algn="ctr">
                        <a:buNone/>
                      </a:pPr>
                      <a:r>
                        <a:rPr lang="ca-ES" sz="2000"/>
                        <a:t>(vigents)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1760"/>
                  </a:ext>
                </a:extLst>
              </a:tr>
              <a:tr h="627112">
                <a:tc>
                  <a:txBody>
                    <a:bodyPr/>
                    <a:lstStyle/>
                    <a:p>
                      <a:pPr algn="ctr"/>
                      <a:r>
                        <a:rPr lang="ca-ES" sz="2000" b="1"/>
                        <a:t>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/>
                        <a:t>74</a:t>
                      </a:r>
                    </a:p>
                    <a:p>
                      <a:pPr lvl="0" algn="ctr">
                        <a:buNone/>
                      </a:pPr>
                      <a:r>
                        <a:rPr lang="ca-ES" sz="1600" b="1"/>
                        <a:t>(135 vigents a 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3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430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1802637" y="234855"/>
            <a:ext cx="1114931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Comerços aprenents 2021-2024 </a:t>
            </a:r>
            <a:endParaRPr lang="ca-ES" sz="4400">
              <a:solidFill>
                <a:srgbClr val="D70F1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3610216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tge 1" descr="Imatge que conté text, ordinador, roba, a cobert&#10;&#10;Descripció generada automàticament"/>
          <p:cNvPicPr>
            <a:picLocks noChangeAspect="1"/>
          </p:cNvPicPr>
          <p:nvPr/>
        </p:nvPicPr>
        <p:blipFill>
          <a:blip r:embed="rId2"/>
          <a:srcRect l="12280" t="-2530" r="67" b="-357"/>
          <a:stretch/>
        </p:blipFill>
        <p:spPr>
          <a:xfrm>
            <a:off x="8498199" y="706836"/>
            <a:ext cx="2942851" cy="260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6F02A7BA-BD1D-D1ED-53D1-32AC0AA9ABE8}"/>
              </a:ext>
            </a:extLst>
          </p:cNvPr>
          <p:cNvSpPr txBox="1"/>
          <p:nvPr/>
        </p:nvSpPr>
        <p:spPr>
          <a:xfrm>
            <a:off x="698706" y="1083553"/>
            <a:ext cx="7166290" cy="2681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ca-ES" sz="2400" b="1">
                <a:latin typeface="Arial"/>
                <a:ea typeface="Arial" panose="020B0604020202020204" pitchFamily="34" charset="0"/>
                <a:cs typeface="Arial"/>
              </a:rPr>
              <a:t>Sessions de català bàsic </a:t>
            </a:r>
            <a:r>
              <a:rPr lang="ca-ES" sz="2400">
                <a:latin typeface="Arial"/>
                <a:ea typeface="Arial" panose="020B0604020202020204" pitchFamily="34" charset="0"/>
                <a:cs typeface="Arial"/>
              </a:rPr>
              <a:t>de 15 minuts en el mateix comerç amb el suport de vocabularis adaptats per sector.</a:t>
            </a:r>
            <a:endParaRPr lang="ca-ES" sz="2400">
              <a:effectLst/>
              <a:latin typeface="Arial"/>
              <a:ea typeface="Arial" panose="020B0604020202020204" pitchFamily="34" charset="0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ca-ES" sz="2400">
                <a:latin typeface="Arial"/>
                <a:cs typeface="Arial"/>
              </a:rPr>
              <a:t>També busca la complicitat dels clients a partir de material sobre actituds lingüístiques.</a:t>
            </a:r>
            <a:endParaRPr lang="ca-E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ca-E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999"/>
              </a:lnSpc>
            </a:pPr>
            <a:endParaRPr lang="ca-E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ula 17">
            <a:extLst>
              <a:ext uri="{FF2B5EF4-FFF2-40B4-BE49-F238E27FC236}">
                <a16:creationId xmlns:a16="http://schemas.microsoft.com/office/drawing/2014/main" id="{9BE61606-1F0A-7759-54F2-EA52DB6C5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50237"/>
              </p:ext>
            </p:extLst>
          </p:nvPr>
        </p:nvGraphicFramePr>
        <p:xfrm>
          <a:off x="820269" y="3425598"/>
          <a:ext cx="6039046" cy="113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523">
                  <a:extLst>
                    <a:ext uri="{9D8B030D-6E8A-4147-A177-3AD203B41FA5}">
                      <a16:colId xmlns:a16="http://schemas.microsoft.com/office/drawing/2014/main" val="1904087354"/>
                    </a:ext>
                  </a:extLst>
                </a:gridCol>
                <a:gridCol w="3019523">
                  <a:extLst>
                    <a:ext uri="{9D8B030D-6E8A-4147-A177-3AD203B41FA5}">
                      <a16:colId xmlns:a16="http://schemas.microsoft.com/office/drawing/2014/main" val="3794859025"/>
                    </a:ext>
                  </a:extLst>
                </a:gridCol>
              </a:tblGrid>
              <a:tr h="556390"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Establiments aprenents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/>
                        <a:t>Persones aprenentes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1760"/>
                  </a:ext>
                </a:extLst>
              </a:tr>
              <a:tr h="581118">
                <a:tc>
                  <a:txBody>
                    <a:bodyPr/>
                    <a:lstStyle/>
                    <a:p>
                      <a:pPr algn="ctr"/>
                      <a:r>
                        <a:rPr lang="ca-ES" sz="2000" b="1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a-ES" sz="2000" b="1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34767"/>
                  </a:ext>
                </a:extLst>
              </a:tr>
            </a:tbl>
          </a:graphicData>
        </a:graphic>
      </p:graphicFrame>
      <p:pic>
        <p:nvPicPr>
          <p:cNvPr id="5" name="Imatge 4" descr="Comerços aprenents | Promoció de l'ús | Consorci per a la Normalització ...">
            <a:extLst>
              <a:ext uri="{FF2B5EF4-FFF2-40B4-BE49-F238E27FC236}">
                <a16:creationId xmlns:a16="http://schemas.microsoft.com/office/drawing/2014/main" id="{C4CAA799-64EF-618C-9699-25377650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18" y="4672990"/>
            <a:ext cx="4054781" cy="1813926"/>
          </a:xfrm>
          <a:prstGeom prst="rect">
            <a:avLst/>
          </a:prstGeom>
        </p:spPr>
      </p:pic>
      <p:pic>
        <p:nvPicPr>
          <p:cNvPr id="4" name="Imatge 3" descr="Imatge que conté text, roba, edifici, persona&#10;&#10;Descripció generada automàticament">
            <a:extLst>
              <a:ext uri="{FF2B5EF4-FFF2-40B4-BE49-F238E27FC236}">
                <a16:creationId xmlns:a16="http://schemas.microsoft.com/office/drawing/2014/main" id="{2A7290A8-B9D9-A2EB-AFF1-C4402EDCC5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848" b="12152"/>
          <a:stretch/>
        </p:blipFill>
        <p:spPr>
          <a:xfrm>
            <a:off x="8498349" y="3595856"/>
            <a:ext cx="2941176" cy="28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8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3366276" y="234855"/>
            <a:ext cx="986539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Concursos lingüístics </a:t>
            </a:r>
            <a:endParaRPr lang="ca-ES" sz="4400">
              <a:solidFill>
                <a:srgbClr val="D70F1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3610216" y="703763"/>
            <a:ext cx="3611880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tge 1" descr="Imatge que conté text, roba, Menjars naturals, verdura&#10;&#10;Descripció generada automàtica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19" y="385164"/>
            <a:ext cx="3275423" cy="291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8" name="Taula 17">
            <a:extLst>
              <a:ext uri="{FF2B5EF4-FFF2-40B4-BE49-F238E27FC236}">
                <a16:creationId xmlns:a16="http://schemas.microsoft.com/office/drawing/2014/main" id="{9BE61606-1F0A-7759-54F2-EA52DB6C5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95532"/>
              </p:ext>
            </p:extLst>
          </p:nvPr>
        </p:nvGraphicFramePr>
        <p:xfrm>
          <a:off x="751561" y="4725313"/>
          <a:ext cx="660245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420">
                  <a:extLst>
                    <a:ext uri="{9D8B030D-6E8A-4147-A177-3AD203B41FA5}">
                      <a16:colId xmlns:a16="http://schemas.microsoft.com/office/drawing/2014/main" val="1904087354"/>
                    </a:ext>
                  </a:extLst>
                </a:gridCol>
                <a:gridCol w="2922739">
                  <a:extLst>
                    <a:ext uri="{9D8B030D-6E8A-4147-A177-3AD203B41FA5}">
                      <a16:colId xmlns:a16="http://schemas.microsoft.com/office/drawing/2014/main" val="3794859025"/>
                    </a:ext>
                  </a:extLst>
                </a:gridCol>
                <a:gridCol w="2056294">
                  <a:extLst>
                    <a:ext uri="{9D8B030D-6E8A-4147-A177-3AD203B41FA5}">
                      <a16:colId xmlns:a16="http://schemas.microsoft.com/office/drawing/2014/main" val="1432143680"/>
                    </a:ext>
                  </a:extLst>
                </a:gridCol>
              </a:tblGrid>
              <a:tr h="36534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a-ES" sz="2000" b="1"/>
                        <a:t>Concursos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/>
                        <a:t>Associacions i mercats que hi col·laboren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/>
                        <a:t>Participants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2000" b="1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a-ES" sz="2000" b="1">
                          <a:solidFill>
                            <a:schemeClr val="tx1"/>
                          </a:solidFill>
                        </a:rPr>
                        <a:t>711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34767"/>
                  </a:ext>
                </a:extLst>
              </a:tr>
            </a:tbl>
          </a:graphicData>
        </a:graphic>
      </p:graphicFrame>
      <p:sp>
        <p:nvSpPr>
          <p:cNvPr id="5" name="QuadreDeText 4">
            <a:extLst>
              <a:ext uri="{FF2B5EF4-FFF2-40B4-BE49-F238E27FC236}">
                <a16:creationId xmlns:a16="http://schemas.microsoft.com/office/drawing/2014/main" id="{3598A921-74B0-D2A4-1509-5C9784DFFCBA}"/>
              </a:ext>
            </a:extLst>
          </p:cNvPr>
          <p:cNvSpPr txBox="1"/>
          <p:nvPr/>
        </p:nvSpPr>
        <p:spPr>
          <a:xfrm>
            <a:off x="755150" y="1165867"/>
            <a:ext cx="6600578" cy="32477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4999"/>
              </a:lnSpc>
              <a:buFont typeface="Arial"/>
              <a:buChar char="•"/>
            </a:pPr>
            <a:r>
              <a:rPr lang="ca-ES" sz="2000" b="1" i="1">
                <a:latin typeface="Arial"/>
                <a:cs typeface="Arial"/>
              </a:rPr>
              <a:t>De parada en parada, guanya la jugada</a:t>
            </a:r>
            <a:r>
              <a:rPr lang="ca-ES" sz="2000">
                <a:latin typeface="Arial"/>
                <a:cs typeface="Arial"/>
              </a:rPr>
              <a:t> als mercats de Torreblanca, Fontetes i </a:t>
            </a:r>
            <a:r>
              <a:rPr lang="ca-ES" sz="2000" err="1">
                <a:latin typeface="Arial"/>
                <a:cs typeface="Arial"/>
              </a:rPr>
              <a:t>Serraperera</a:t>
            </a:r>
            <a:endParaRPr lang="ca-ES" sz="2000" err="1">
              <a:latin typeface="Arial"/>
              <a:cs typeface="Arial" panose="020B0604020202020204" pitchFamily="34" charset="0"/>
            </a:endParaRPr>
          </a:p>
          <a:p>
            <a:pPr>
              <a:lnSpc>
                <a:spcPct val="114999"/>
              </a:lnSpc>
            </a:pPr>
            <a:endParaRPr lang="ca-ES" sz="2000">
              <a:latin typeface="Arial"/>
              <a:cs typeface="Arial" panose="020B0604020202020204" pitchFamily="34" charset="0"/>
            </a:endParaRPr>
          </a:p>
          <a:p>
            <a:pPr marL="342900" indent="-342900">
              <a:lnSpc>
                <a:spcPct val="114999"/>
              </a:lnSpc>
              <a:buFont typeface="Arial"/>
              <a:buChar char="•"/>
            </a:pPr>
            <a:r>
              <a:rPr lang="ca-ES" sz="2000" b="1" i="1">
                <a:latin typeface="Arial"/>
                <a:cs typeface="Arial"/>
              </a:rPr>
              <a:t>Cançons que es mengen</a:t>
            </a:r>
            <a:r>
              <a:rPr lang="ca-ES" sz="2000">
                <a:latin typeface="Arial"/>
                <a:cs typeface="Arial"/>
              </a:rPr>
              <a:t> als mercats de Mira-sol i de </a:t>
            </a:r>
            <a:r>
              <a:rPr lang="ca-ES" sz="2000" err="1">
                <a:latin typeface="Arial"/>
                <a:cs typeface="Arial"/>
              </a:rPr>
              <a:t>Volpelleres</a:t>
            </a:r>
            <a:endParaRPr lang="ca-ES" sz="2000" err="1">
              <a:latin typeface="Arial"/>
              <a:cs typeface="Arial" panose="020B0604020202020204" pitchFamily="34" charset="0"/>
            </a:endParaRPr>
          </a:p>
          <a:p>
            <a:pPr marL="342900" indent="-342900">
              <a:lnSpc>
                <a:spcPct val="114999"/>
              </a:lnSpc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lnSpc>
                <a:spcPct val="114999"/>
              </a:lnSpc>
              <a:buFont typeface="Arial"/>
              <a:buChar char="•"/>
            </a:pPr>
            <a:r>
              <a:rPr lang="ca-ES" sz="2000" b="1" i="1">
                <a:latin typeface="Arial"/>
                <a:cs typeface="Arial"/>
              </a:rPr>
              <a:t>A l'abril cada paraula val per mil</a:t>
            </a:r>
            <a:r>
              <a:rPr lang="ca-ES" sz="2000">
                <a:latin typeface="Arial"/>
                <a:cs typeface="Arial"/>
              </a:rPr>
              <a:t> als mercats de </a:t>
            </a:r>
            <a:r>
              <a:rPr lang="ca-ES" sz="2000" err="1">
                <a:latin typeface="Arial"/>
                <a:cs typeface="Arial"/>
              </a:rPr>
              <a:t>Volpelleres</a:t>
            </a:r>
            <a:r>
              <a:rPr lang="ca-ES" sz="2000">
                <a:latin typeface="Arial"/>
                <a:cs typeface="Arial"/>
              </a:rPr>
              <a:t> i de Mira-sol i als comerços associats a Cerdanyola Comerç i Serveis</a:t>
            </a:r>
            <a:endParaRPr lang="ca-ES" sz="2000">
              <a:latin typeface="Arial"/>
              <a:cs typeface="Arial" panose="020B0604020202020204" pitchFamily="34" charset="0"/>
            </a:endParaRPr>
          </a:p>
        </p:txBody>
      </p:sp>
      <p:pic>
        <p:nvPicPr>
          <p:cNvPr id="4" name="Imagen 3" descr="Un mercado de frutas&#10;&#10;Descripción generada automáticamente">
            <a:extLst>
              <a:ext uri="{FF2B5EF4-FFF2-40B4-BE49-F238E27FC236}">
                <a16:creationId xmlns:a16="http://schemas.microsoft.com/office/drawing/2014/main" id="{17A66F52-293F-B63E-8A02-E8186B5F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9" t="22900" r="251" b="16038"/>
          <a:stretch/>
        </p:blipFill>
        <p:spPr>
          <a:xfrm>
            <a:off x="8169320" y="3713956"/>
            <a:ext cx="3280422" cy="28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7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2101665" y="302625"/>
            <a:ext cx="556587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Difusió de legislació lingüística</a:t>
            </a:r>
            <a:endParaRPr lang="ca-ES" sz="4400">
              <a:solidFill>
                <a:srgbClr val="D70F16"/>
              </a:solidFill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FD8F41CA-A340-20CD-7449-9D2BEAD226A7}"/>
              </a:ext>
            </a:extLst>
          </p:cNvPr>
          <p:cNvSpPr txBox="1"/>
          <p:nvPr/>
        </p:nvSpPr>
        <p:spPr>
          <a:xfrm>
            <a:off x="396437" y="1380311"/>
            <a:ext cx="7275888" cy="49379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endParaRPr lang="ca-E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999"/>
              </a:lnSpc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Informació al web dels ajuntaments</a:t>
            </a:r>
          </a:p>
          <a:p>
            <a:pPr marL="285750" indent="-285750">
              <a:lnSpc>
                <a:spcPct val="114999"/>
              </a:lnSpc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Difusió a les oficines d'atenció a la ciutadania</a:t>
            </a:r>
          </a:p>
          <a:p>
            <a:pPr marL="285750" indent="-28575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Distribució de material informatiu a l'Oficina d'Atenció a l'Empresa i a oficines de Promoció Econòmica</a:t>
            </a:r>
          </a:p>
          <a:p>
            <a:pPr marL="285750" indent="-28575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Assessorament al personal d'atenció als emprenedors</a:t>
            </a:r>
          </a:p>
          <a:p>
            <a:pPr marL="285750" indent="-28575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Enllaç i informacions dins de butlletins per a empresaris</a:t>
            </a:r>
          </a:p>
          <a:p>
            <a:pPr marL="285750" indent="-28575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Difusió a les xarxes socials de l'Administració local</a:t>
            </a:r>
          </a:p>
          <a:p>
            <a:pPr marL="285750" indent="-28575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endParaRPr lang="ca-ES" sz="2000">
              <a:latin typeface="Arial"/>
              <a:cs typeface="Arial"/>
            </a:endParaRPr>
          </a:p>
          <a:p>
            <a:pPr marL="457200" indent="-457200">
              <a:lnSpc>
                <a:spcPct val="114999"/>
              </a:lnSpc>
              <a:buFont typeface="Arial"/>
              <a:buChar char="•"/>
            </a:pPr>
            <a:endParaRPr lang="ca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-86810" y="819510"/>
            <a:ext cx="7923449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DC5A44A-E0F5-FD63-035E-F43847DB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105" y="732311"/>
            <a:ext cx="4254441" cy="57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4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715971" y="340354"/>
            <a:ext cx="731509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Perspectives de futur: el punt de partida</a:t>
            </a:r>
            <a:endParaRPr lang="ca-E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856163"/>
            <a:ext cx="7618688" cy="128722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tge 1" descr="Imatge que conté text, captura de pantalla, programari, Icona d&amp;#39;ordinador&#10;&#10;Descripció generada automàticament">
            <a:extLst>
              <a:ext uri="{FF2B5EF4-FFF2-40B4-BE49-F238E27FC236}">
                <a16:creationId xmlns:a16="http://schemas.microsoft.com/office/drawing/2014/main" id="{AAF3B940-A500-B5D2-530F-68C7BAF5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25" t="27303" r="18689" b="17202"/>
          <a:stretch/>
        </p:blipFill>
        <p:spPr>
          <a:xfrm>
            <a:off x="6902624" y="1698190"/>
            <a:ext cx="5045568" cy="3061221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A0231064-D40D-387C-D70D-1B8659D7D619}"/>
              </a:ext>
            </a:extLst>
          </p:cNvPr>
          <p:cNvSpPr txBox="1"/>
          <p:nvPr/>
        </p:nvSpPr>
        <p:spPr>
          <a:xfrm>
            <a:off x="715158" y="1353724"/>
            <a:ext cx="607199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El sector de la </a:t>
            </a:r>
            <a:r>
              <a:rPr lang="ca-ES" sz="2000" b="1">
                <a:solidFill>
                  <a:srgbClr val="C00000"/>
                </a:solidFill>
                <a:latin typeface="Arial"/>
                <a:cs typeface="Arial"/>
              </a:rPr>
              <a:t>restauració i hoteleria</a:t>
            </a:r>
            <a:r>
              <a:rPr lang="ca-ES" sz="2000">
                <a:latin typeface="Arial"/>
                <a:cs typeface="Arial"/>
              </a:rPr>
              <a:t> és dels més baixos pel que fa a l'ús de la llengua.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La disponibilitat en català és </a:t>
            </a:r>
            <a:r>
              <a:rPr lang="ca-ES" sz="2000" b="1">
                <a:latin typeface="Arial"/>
                <a:cs typeface="Arial"/>
              </a:rPr>
              <a:t>superior </a:t>
            </a:r>
            <a:r>
              <a:rPr lang="ca-ES" sz="2000">
                <a:latin typeface="Arial"/>
                <a:cs typeface="Arial"/>
              </a:rPr>
              <a:t>a la llengua de salutació. 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La diferència entre la llengua de salutació i la llengua de disponibilitat és una </a:t>
            </a:r>
            <a:r>
              <a:rPr lang="ca-ES" sz="2000" b="1">
                <a:latin typeface="Arial"/>
                <a:cs typeface="Arial"/>
              </a:rPr>
              <a:t>oportunitat</a:t>
            </a:r>
            <a:r>
              <a:rPr lang="ca-ES" sz="2000">
                <a:latin typeface="Arial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ca-ES" sz="2000">
                <a:latin typeface="Arial"/>
                <a:cs typeface="Arial"/>
              </a:rPr>
              <a:t>És un sector molt </a:t>
            </a:r>
            <a:r>
              <a:rPr lang="ca-ES" sz="2000" b="1">
                <a:latin typeface="Arial"/>
                <a:cs typeface="Arial"/>
              </a:rPr>
              <a:t>transversal </a:t>
            </a:r>
            <a:r>
              <a:rPr lang="ca-ES" sz="2000">
                <a:latin typeface="Arial"/>
                <a:cs typeface="Arial"/>
              </a:rPr>
              <a:t>i amb molta </a:t>
            </a:r>
            <a:r>
              <a:rPr lang="ca-ES" sz="2000" b="1">
                <a:latin typeface="Arial"/>
                <a:cs typeface="Arial"/>
              </a:rPr>
              <a:t>repercussió social</a:t>
            </a:r>
            <a:r>
              <a:rPr lang="ca-ES" sz="2000">
                <a:latin typeface="Arial"/>
                <a:cs typeface="Arial"/>
              </a:rPr>
              <a:t>.</a:t>
            </a:r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 b="1">
                <a:latin typeface="Arial"/>
                <a:cs typeface="Arial"/>
              </a:rPr>
              <a:t>56 bars i restaurants de Sant Cugat</a:t>
            </a:r>
            <a:r>
              <a:rPr lang="ca-ES" sz="2000">
                <a:latin typeface="Arial"/>
                <a:cs typeface="Arial"/>
              </a:rPr>
              <a:t> i </a:t>
            </a:r>
            <a:r>
              <a:rPr lang="ca-ES" sz="2000" b="1">
                <a:latin typeface="Arial"/>
                <a:cs typeface="Arial"/>
              </a:rPr>
              <a:t>100 de Cerdanyola</a:t>
            </a:r>
            <a:r>
              <a:rPr lang="ca-ES" sz="2000">
                <a:latin typeface="Arial"/>
                <a:cs typeface="Arial"/>
              </a:rPr>
              <a:t> estan </a:t>
            </a:r>
            <a:r>
              <a:rPr lang="ca-ES" sz="2000" b="1">
                <a:latin typeface="Arial"/>
                <a:cs typeface="Arial"/>
              </a:rPr>
              <a:t>associats </a:t>
            </a:r>
            <a:r>
              <a:rPr lang="ca-ES" sz="2000">
                <a:latin typeface="Arial"/>
                <a:cs typeface="Arial"/>
              </a:rPr>
              <a:t>al Gremi d'Hostaleria del Vallès Occidental i Barcelonès.</a:t>
            </a:r>
          </a:p>
        </p:txBody>
      </p:sp>
    </p:spTree>
    <p:extLst>
      <p:ext uri="{BB962C8B-B14F-4D97-AF65-F5344CB8AC3E}">
        <p14:creationId xmlns:p14="http://schemas.microsoft.com/office/powerpoint/2010/main" val="2832141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4322815" y="240537"/>
            <a:ext cx="53062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Objectius</a:t>
            </a:r>
            <a:endParaRPr lang="ca-ES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03763"/>
            <a:ext cx="6066113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530FE1F-B226-D04A-090F-FF804BAE20B9}"/>
              </a:ext>
            </a:extLst>
          </p:cNvPr>
          <p:cNvSpPr txBox="1"/>
          <p:nvPr/>
        </p:nvSpPr>
        <p:spPr>
          <a:xfrm>
            <a:off x="971360" y="1712192"/>
            <a:ext cx="747542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000" b="1">
                <a:latin typeface="Arial"/>
                <a:cs typeface="Arial"/>
              </a:rPr>
              <a:t>Detectar </a:t>
            </a:r>
            <a:r>
              <a:rPr lang="ca-ES" sz="2000">
                <a:latin typeface="Arial"/>
                <a:cs typeface="Arial"/>
              </a:rPr>
              <a:t>els bars i restaurants de Cerdanyola i de Sant Cugat que no tenen coneixements de català per explorar quin tipus d’</a:t>
            </a:r>
            <a:r>
              <a:rPr lang="ca-ES" sz="2000" b="1">
                <a:latin typeface="Arial"/>
                <a:cs typeface="Arial"/>
              </a:rPr>
              <a:t>acció formativa</a:t>
            </a:r>
            <a:r>
              <a:rPr lang="ca-ES" sz="2000">
                <a:latin typeface="Arial"/>
                <a:cs typeface="Arial"/>
              </a:rPr>
              <a:t> els pot interessar. 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 b="1">
                <a:latin typeface="Arial"/>
                <a:cs typeface="Arial"/>
              </a:rPr>
              <a:t>Incrementar</a:t>
            </a:r>
            <a:r>
              <a:rPr lang="ca-ES" sz="2000">
                <a:latin typeface="Arial"/>
                <a:cs typeface="Arial"/>
              </a:rPr>
              <a:t> el percentatge de bars i restaurants de Cerdanyola i de Sant Cugat que tenen el </a:t>
            </a:r>
            <a:r>
              <a:rPr lang="ca-ES" sz="2000" b="1">
                <a:latin typeface="Arial"/>
                <a:cs typeface="Arial"/>
              </a:rPr>
              <a:t>català com a</a:t>
            </a:r>
            <a:r>
              <a:rPr lang="ca-ES" sz="2000">
                <a:latin typeface="Arial"/>
                <a:cs typeface="Arial"/>
              </a:rPr>
              <a:t> </a:t>
            </a:r>
            <a:r>
              <a:rPr lang="ca-ES" sz="2000" b="1">
                <a:latin typeface="Arial"/>
                <a:cs typeface="Arial"/>
              </a:rPr>
              <a:t>llengua d’identificació</a:t>
            </a:r>
            <a:r>
              <a:rPr lang="ca-ES" sz="2000">
                <a:latin typeface="Arial"/>
                <a:cs typeface="Arial"/>
              </a:rPr>
              <a:t>.</a:t>
            </a:r>
            <a:endParaRPr lang="ca-ES"/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endParaRPr lang="ca-ES" sz="2000">
              <a:latin typeface="Arial"/>
              <a:cs typeface="Arial"/>
            </a:endParaRPr>
          </a:p>
        </p:txBody>
      </p:sp>
      <p:pic>
        <p:nvPicPr>
          <p:cNvPr id="2" name="Imatge 1" descr="Imatge que conté cercle, vermell&#10;&#10;Descripció generada automàticament">
            <a:extLst>
              <a:ext uri="{FF2B5EF4-FFF2-40B4-BE49-F238E27FC236}">
                <a16:creationId xmlns:a16="http://schemas.microsoft.com/office/drawing/2014/main" id="{D7F83FB9-CCF6-3400-9D7C-70D8353B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225" y="1847850"/>
            <a:ext cx="20764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9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1327007" y="240537"/>
            <a:ext cx="53062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Primera fase: prospeccions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03763"/>
            <a:ext cx="6066113" cy="11919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530FE1F-B226-D04A-090F-FF804BAE20B9}"/>
              </a:ext>
            </a:extLst>
          </p:cNvPr>
          <p:cNvSpPr txBox="1"/>
          <p:nvPr/>
        </p:nvSpPr>
        <p:spPr>
          <a:xfrm>
            <a:off x="865862" y="1530132"/>
            <a:ext cx="776117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000" err="1">
                <a:latin typeface="Arial"/>
                <a:cs typeface="Arial"/>
              </a:rPr>
              <a:t>L’Ofercat</a:t>
            </a:r>
            <a:r>
              <a:rPr lang="ca-ES" sz="2000">
                <a:latin typeface="Arial"/>
                <a:cs typeface="Arial"/>
              </a:rPr>
              <a:t> només fa observacions cada quatre anys i d'una mostra representativa de tot tipus de comerços. 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Cal ampliar el nombre d'observacions per fer un catàleg específic de bars i restaurants. 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El catàleg permet determinar si podem actuar sobre tots els bars i restaurants o sobre els associats o d'una zona en concret, per exemple.</a:t>
            </a:r>
            <a:endParaRPr lang="ca-ES"/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Descriure la situació de partida facilitarà també l'avaluació de l'impacte al final del pla.</a:t>
            </a:r>
          </a:p>
          <a:p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endParaRPr lang="ca-ES" sz="2000">
              <a:latin typeface="Arial"/>
              <a:cs typeface="Arial"/>
            </a:endParaRPr>
          </a:p>
        </p:txBody>
      </p:sp>
      <p:pic>
        <p:nvPicPr>
          <p:cNvPr id="2" name="Imatge 1" descr="Imatge que conté lupa de mà, cercle, mirall&#10;&#10;Descripció generada automàticament">
            <a:extLst>
              <a:ext uri="{FF2B5EF4-FFF2-40B4-BE49-F238E27FC236}">
                <a16:creationId xmlns:a16="http://schemas.microsoft.com/office/drawing/2014/main" id="{8A803F73-2FE3-EC52-1C4F-23CB962DE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50" y="2247900"/>
            <a:ext cx="27336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37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908820" y="230099"/>
            <a:ext cx="743565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Segona fase: foment de l'ús del català</a:t>
            </a:r>
            <a:endParaRPr lang="ca-ES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60913"/>
            <a:ext cx="7437713" cy="128722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530FE1F-B226-D04A-090F-FF804BAE20B9}"/>
              </a:ext>
            </a:extLst>
          </p:cNvPr>
          <p:cNvSpPr txBox="1"/>
          <p:nvPr/>
        </p:nvSpPr>
        <p:spPr>
          <a:xfrm>
            <a:off x="662966" y="1395477"/>
            <a:ext cx="719789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Comerços aprenents</a:t>
            </a:r>
            <a:endParaRPr lang="ca-ES"/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Revisions i traduccions breus de castellà a català: cartes, menús, web, etc.</a:t>
            </a:r>
            <a:endParaRPr lang="ca-ES"/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Test Provem-ho en català, al restaurant! i TALC (test d'autoavaluació lingüística) 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Sessions sobre usos i actituds lingüístiques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Informació sobre legislació lingüística, especialment a comerços de nova obertura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Accions de difusió: campanya </a:t>
            </a:r>
            <a:r>
              <a:rPr lang="ca-ES" sz="2000" i="1">
                <a:latin typeface="Arial"/>
                <a:cs typeface="Arial"/>
              </a:rPr>
              <a:t>D’entrada, bon dia. Provem-ho en català </a:t>
            </a:r>
            <a:r>
              <a:rPr lang="ca-ES" sz="2000">
                <a:latin typeface="Arial"/>
                <a:cs typeface="Arial"/>
              </a:rPr>
              <a:t>i llistat web de restaurants responsables lingüísticament (o adherits a </a:t>
            </a:r>
            <a:r>
              <a:rPr lang="ca-ES" sz="2000" err="1">
                <a:latin typeface="Arial"/>
                <a:cs typeface="Arial"/>
              </a:rPr>
              <a:t>VxL</a:t>
            </a:r>
            <a:r>
              <a:rPr lang="ca-ES" sz="2000"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endParaRPr lang="ca-ES" sz="2000">
              <a:latin typeface="Arial"/>
              <a:cs typeface="Arial"/>
            </a:endParaRPr>
          </a:p>
        </p:txBody>
      </p:sp>
      <p:pic>
        <p:nvPicPr>
          <p:cNvPr id="2" name="Imatge 1" descr="Imatge que conté dibuixos&#10;&#10;Descripció generada automàticament">
            <a:extLst>
              <a:ext uri="{FF2B5EF4-FFF2-40B4-BE49-F238E27FC236}">
                <a16:creationId xmlns:a16="http://schemas.microsoft.com/office/drawing/2014/main" id="{3B895B6A-BD98-3C78-C56A-AA44B6A4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714500"/>
            <a:ext cx="105346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6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QuadreDeText 11">
            <a:extLst>
              <a:ext uri="{FF2B5EF4-FFF2-40B4-BE49-F238E27FC236}">
                <a16:creationId xmlns:a16="http://schemas.microsoft.com/office/drawing/2014/main" id="{BD08B3A3-01B4-7E91-82B8-7ABB743A3F71}"/>
              </a:ext>
            </a:extLst>
          </p:cNvPr>
          <p:cNvSpPr txBox="1"/>
          <p:nvPr/>
        </p:nvSpPr>
        <p:spPr>
          <a:xfrm>
            <a:off x="908820" y="230099"/>
            <a:ext cx="7435657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sz="2800" b="1" kern="0">
                <a:solidFill>
                  <a:srgbClr val="D70F16"/>
                </a:solidFill>
                <a:latin typeface="Arial"/>
                <a:cs typeface="Arial"/>
              </a:rPr>
              <a:t>Algunes previsions de resultats 2024-2025</a:t>
            </a:r>
            <a:endParaRPr lang="ca-ES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C48F0-A96F-701C-5AED-D76C61ADF175}"/>
              </a:ext>
            </a:extLst>
          </p:cNvPr>
          <p:cNvSpPr/>
          <p:nvPr/>
        </p:nvSpPr>
        <p:spPr>
          <a:xfrm>
            <a:off x="0" y="751388"/>
            <a:ext cx="8171138" cy="138247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F530FE1F-B226-D04A-090F-FF804BAE20B9}"/>
              </a:ext>
            </a:extLst>
          </p:cNvPr>
          <p:cNvSpPr txBox="1"/>
          <p:nvPr/>
        </p:nvSpPr>
        <p:spPr>
          <a:xfrm>
            <a:off x="634391" y="1128777"/>
            <a:ext cx="8093249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Fer l'observació lingüística i presentació de serveis a un mínim de </a:t>
            </a:r>
            <a:r>
              <a:rPr lang="ca-ES" sz="2000" b="1">
                <a:latin typeface="Arial"/>
                <a:cs typeface="Arial"/>
              </a:rPr>
              <a:t>300 bars i restaurants</a:t>
            </a:r>
            <a:r>
              <a:rPr lang="ca-ES" sz="2000">
                <a:latin typeface="Arial"/>
                <a:cs typeface="Arial"/>
              </a:rPr>
              <a:t>. 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Ampliar el nombre de bars i restaurants que s'incorporen al projecte de comerços aprenents: </a:t>
            </a:r>
            <a:r>
              <a:rPr lang="ca-ES" sz="2000" b="1">
                <a:latin typeface="Arial"/>
                <a:cs typeface="Arial"/>
              </a:rPr>
              <a:t>20 bars i restaurants aprenents</a:t>
            </a:r>
            <a:r>
              <a:rPr lang="ca-ES" sz="2000">
                <a:latin typeface="Arial"/>
                <a:cs typeface="Arial"/>
              </a:rPr>
              <a:t>.</a:t>
            </a:r>
            <a:endParaRPr lang="ca-ES"/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Enfortir la xarxa de bars i restaurants adherits a Voluntariat per la llengua, preferiblement com a lloc de trobada: </a:t>
            </a:r>
            <a:r>
              <a:rPr lang="ca-ES" sz="2000" b="1">
                <a:latin typeface="Arial"/>
                <a:cs typeface="Arial"/>
              </a:rPr>
              <a:t>25 adhesions noves</a:t>
            </a:r>
            <a:r>
              <a:rPr lang="ca-ES" sz="2000">
                <a:latin typeface="Arial"/>
                <a:cs typeface="Arial"/>
              </a:rPr>
              <a:t>.</a:t>
            </a:r>
          </a:p>
          <a:p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Incloure </a:t>
            </a:r>
            <a:r>
              <a:rPr lang="ca-ES" sz="2000" b="1">
                <a:latin typeface="Arial"/>
                <a:cs typeface="Arial"/>
              </a:rPr>
              <a:t>fitxes lingüístiques sobre legislació i serveis</a:t>
            </a:r>
            <a:r>
              <a:rPr lang="ca-ES" sz="2000">
                <a:latin typeface="Arial"/>
                <a:cs typeface="Arial"/>
              </a:rPr>
              <a:t> a les informacions municipals per a comerços de nova obertura (2025).</a:t>
            </a:r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ca-ES" sz="2000">
                <a:latin typeface="Arial"/>
                <a:cs typeface="Arial"/>
              </a:rPr>
              <a:t>Incrementar un </a:t>
            </a:r>
            <a:r>
              <a:rPr lang="ca-ES" sz="2000" b="1">
                <a:latin typeface="Arial"/>
                <a:cs typeface="Arial"/>
              </a:rPr>
              <a:t>10 % el nombre de bars i restaurants que tenen com a llengua d'inici el català</a:t>
            </a:r>
            <a:r>
              <a:rPr lang="ca-ES" sz="2000">
                <a:latin typeface="Arial"/>
                <a:cs typeface="Arial"/>
              </a:rPr>
              <a:t>.</a:t>
            </a:r>
            <a:endParaRPr lang="ca-ES"/>
          </a:p>
          <a:p>
            <a:pPr marL="342900" indent="-342900">
              <a:buFont typeface="Arial"/>
              <a:buChar char="•"/>
            </a:pPr>
            <a:endParaRPr lang="ca-ES" sz="2000">
              <a:latin typeface="Arial"/>
              <a:cs typeface="Arial"/>
            </a:endParaRPr>
          </a:p>
          <a:p>
            <a:endParaRPr lang="ca-ES" sz="2000">
              <a:latin typeface="Arial"/>
              <a:cs typeface="Arial"/>
            </a:endParaRPr>
          </a:p>
        </p:txBody>
      </p:sp>
      <p:pic>
        <p:nvPicPr>
          <p:cNvPr id="2" name="Imatge 1" descr="Arrows pointing up">
            <a:extLst>
              <a:ext uri="{FF2B5EF4-FFF2-40B4-BE49-F238E27FC236}">
                <a16:creationId xmlns:a16="http://schemas.microsoft.com/office/drawing/2014/main" id="{1DA19557-2A6F-4924-9A9A-AC671CDC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130" y="2705100"/>
            <a:ext cx="28933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01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3F7293-42AD-D05E-24DD-F7AD28F52F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BD37BF-1519-4F41-4E09-DF1B3F430A7B}"/>
              </a:ext>
            </a:extLst>
          </p:cNvPr>
          <p:cNvSpPr/>
          <p:nvPr/>
        </p:nvSpPr>
        <p:spPr>
          <a:xfrm>
            <a:off x="2228088" y="1426464"/>
            <a:ext cx="7735824" cy="387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0">
                <a:solidFill>
                  <a:srgbClr val="D70F16"/>
                </a:solidFill>
                <a:effectLst/>
                <a:latin typeface="YADXm3pZ1HU 0"/>
              </a:rPr>
              <a:t>					</a:t>
            </a:r>
          </a:p>
          <a:p>
            <a:endParaRPr lang="pt-BR" b="1">
              <a:solidFill>
                <a:srgbClr val="D70F16"/>
              </a:solidFill>
              <a:latin typeface="YADXm3pZ1HU 0"/>
            </a:endParaRPr>
          </a:p>
          <a:p>
            <a:r>
              <a:rPr lang="pt-BR" b="1" i="0">
                <a:solidFill>
                  <a:srgbClr val="D70F16"/>
                </a:solidFill>
                <a:effectLst/>
                <a:latin typeface="YADXm3pZ1HU 0"/>
              </a:rPr>
              <a:t>					</a:t>
            </a:r>
          </a:p>
          <a:p>
            <a:r>
              <a:rPr lang="pt-BR" b="1">
                <a:solidFill>
                  <a:srgbClr val="D70F16"/>
                </a:solidFill>
                <a:latin typeface="YADXm3pZ1HU 0"/>
              </a:rPr>
              <a:t>				</a:t>
            </a:r>
            <a:endParaRPr lang="pt-BR">
              <a:solidFill>
                <a:srgbClr val="2B2B2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tge 2" descr="Imatge que conté text, Font, Gràfics, disseny gràfic&#10;&#10;Descripció generada automàticament">
            <a:hlinkClick r:id="rId2"/>
            <a:extLst>
              <a:ext uri="{FF2B5EF4-FFF2-40B4-BE49-F238E27FC236}">
                <a16:creationId xmlns:a16="http://schemas.microsoft.com/office/drawing/2014/main" id="{E521A3F9-ADBB-A690-CC2B-405884EF5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38" y="3039618"/>
            <a:ext cx="2937942" cy="650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7F5953-D52D-52A5-B63A-E3183BEFFC6C}"/>
              </a:ext>
            </a:extLst>
          </p:cNvPr>
          <p:cNvSpPr/>
          <p:nvPr/>
        </p:nvSpPr>
        <p:spPr>
          <a:xfrm rot="5400000" flipV="1">
            <a:off x="3477363" y="3342133"/>
            <a:ext cx="3337560" cy="45719"/>
          </a:xfrm>
          <a:prstGeom prst="rect">
            <a:avLst/>
          </a:prstGeom>
          <a:solidFill>
            <a:srgbClr val="D70F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5871007" y="2487055"/>
            <a:ext cx="375285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>
                <a:solidFill>
                  <a:srgbClr val="D70F16"/>
                </a:solidFill>
                <a:latin typeface="Arial"/>
                <a:cs typeface="Arial"/>
              </a:rPr>
              <a:t>CNL </a:t>
            </a:r>
            <a:r>
              <a:rPr lang="pt-BR" b="1" err="1">
                <a:solidFill>
                  <a:srgbClr val="D70F16"/>
                </a:solidFill>
                <a:latin typeface="Arial"/>
                <a:cs typeface="Arial"/>
              </a:rPr>
              <a:t>Vallès</a:t>
            </a:r>
            <a:r>
              <a:rPr lang="pt-BR" b="1">
                <a:solidFill>
                  <a:srgbClr val="D70F16"/>
                </a:solidFill>
                <a:latin typeface="Arial"/>
                <a:cs typeface="Arial"/>
              </a:rPr>
              <a:t> </a:t>
            </a:r>
            <a:r>
              <a:rPr lang="pt-BR" b="1" err="1">
                <a:solidFill>
                  <a:srgbClr val="D70F16"/>
                </a:solidFill>
                <a:latin typeface="Arial"/>
                <a:cs typeface="Arial"/>
              </a:rPr>
              <a:t>Occidental</a:t>
            </a:r>
            <a:r>
              <a:rPr lang="pt-BR" b="1">
                <a:solidFill>
                  <a:srgbClr val="D70F16"/>
                </a:solidFill>
                <a:latin typeface="Arial"/>
                <a:cs typeface="Arial"/>
              </a:rPr>
              <a:t> 3</a:t>
            </a:r>
          </a:p>
          <a:p>
            <a:r>
              <a:rPr lang="fr-FR">
                <a:solidFill>
                  <a:srgbClr val="2B2B2B"/>
                </a:solidFill>
                <a:latin typeface="Arial"/>
                <a:cs typeface="Arial"/>
              </a:rPr>
              <a:t>Pl. Sant Ramon, 23-24</a:t>
            </a:r>
            <a:endParaRPr lang="fr-FR"/>
          </a:p>
          <a:p>
            <a:r>
              <a:rPr lang="fr-FR">
                <a:solidFill>
                  <a:srgbClr val="2B2B2B"/>
                </a:solidFill>
                <a:latin typeface="Arial"/>
                <a:cs typeface="Arial"/>
              </a:rPr>
              <a:t>08290 </a:t>
            </a:r>
            <a:r>
              <a:rPr lang="fr-FR" err="1">
                <a:solidFill>
                  <a:srgbClr val="2B2B2B"/>
                </a:solidFill>
                <a:latin typeface="Arial"/>
                <a:cs typeface="Arial"/>
              </a:rPr>
              <a:t>Cerdanyola</a:t>
            </a:r>
            <a:r>
              <a:rPr lang="fr-FR">
                <a:solidFill>
                  <a:srgbClr val="2B2B2B"/>
                </a:solidFill>
                <a:latin typeface="Arial"/>
                <a:cs typeface="Arial"/>
              </a:rPr>
              <a:t> </a:t>
            </a:r>
            <a:r>
              <a:rPr lang="fr-FR" err="1">
                <a:solidFill>
                  <a:srgbClr val="2B2B2B"/>
                </a:solidFill>
                <a:latin typeface="Arial"/>
                <a:cs typeface="Arial"/>
              </a:rPr>
              <a:t>del</a:t>
            </a:r>
            <a:r>
              <a:rPr lang="fr-FR">
                <a:solidFill>
                  <a:srgbClr val="2B2B2B"/>
                </a:solidFill>
                <a:latin typeface="Arial"/>
                <a:cs typeface="Arial"/>
              </a:rPr>
              <a:t> Vallès</a:t>
            </a:r>
            <a:endParaRPr lang="fr-FR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solidFill>
                  <a:srgbClr val="2B2B2B"/>
                </a:solidFill>
                <a:latin typeface="Arial"/>
                <a:cs typeface="Arial"/>
              </a:rPr>
              <a:t>Tel. 935 803 494</a:t>
            </a:r>
          </a:p>
          <a:p>
            <a:r>
              <a:rPr lang="fr-FR">
                <a:solidFill>
                  <a:srgbClr val="2B2B2B"/>
                </a:solidFill>
                <a:latin typeface="Arial"/>
                <a:cs typeface="Arial"/>
              </a:rPr>
              <a:t>A/e: vallesoccidental3@cpnl.cat</a:t>
            </a:r>
          </a:p>
          <a:p>
            <a:r>
              <a:rPr lang="ca-ES" b="1">
                <a:solidFill>
                  <a:srgbClr val="D70F16"/>
                </a:solidFill>
                <a:latin typeface="Arial"/>
                <a:cs typeface="Arial"/>
              </a:rPr>
              <a:t>cpnl.cat/vo3</a:t>
            </a:r>
            <a:endParaRPr lang="pt-BR">
              <a:solidFill>
                <a:srgbClr val="2B2B2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05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/>
              <a:t>La població a Sant Cugat i Cerdanyola del Vallès</a:t>
            </a:r>
            <a:endParaRPr lang="ca-ES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9F145C84-6E55-0BB2-A276-5564CE5AE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56" y="2254102"/>
            <a:ext cx="5115735" cy="3546623"/>
          </a:xfrm>
          <a:prstGeom prst="rect">
            <a:avLst/>
          </a:prstGeom>
        </p:spPr>
      </p:pic>
      <p:sp>
        <p:nvSpPr>
          <p:cNvPr id="11" name="QuadreDeText 6">
            <a:extLst>
              <a:ext uri="{FF2B5EF4-FFF2-40B4-BE49-F238E27FC236}">
                <a16:creationId xmlns:a16="http://schemas.microsoft.com/office/drawing/2014/main" id="{4F69AAB4-8D63-A960-F0A1-9521285683FF}"/>
              </a:ext>
            </a:extLst>
          </p:cNvPr>
          <p:cNvSpPr txBox="1"/>
          <p:nvPr/>
        </p:nvSpPr>
        <p:spPr>
          <a:xfrm>
            <a:off x="756240" y="1809752"/>
            <a:ext cx="5115735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a-ES" sz="1800" b="1">
                <a:solidFill>
                  <a:schemeClr val="bg1"/>
                </a:solidFill>
                <a:latin typeface="Open Sans"/>
              </a:rPr>
              <a:t>Sant Cugat del Vallès: 95.725 habitants</a:t>
            </a:r>
          </a:p>
        </p:txBody>
      </p:sp>
      <p:pic>
        <p:nvPicPr>
          <p:cNvPr id="12" name="Imagen 6">
            <a:extLst>
              <a:ext uri="{FF2B5EF4-FFF2-40B4-BE49-F238E27FC236}">
                <a16:creationId xmlns:a16="http://schemas.microsoft.com/office/drawing/2014/main" id="{AF7EF9A2-4010-53E9-0E8A-77FC4FEEE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36" y="2254102"/>
            <a:ext cx="5087281" cy="3538978"/>
          </a:xfrm>
          <a:prstGeom prst="rect">
            <a:avLst/>
          </a:prstGeom>
        </p:spPr>
      </p:pic>
      <p:sp>
        <p:nvSpPr>
          <p:cNvPr id="13" name="QuadreDeText 6">
            <a:extLst>
              <a:ext uri="{FF2B5EF4-FFF2-40B4-BE49-F238E27FC236}">
                <a16:creationId xmlns:a16="http://schemas.microsoft.com/office/drawing/2014/main" id="{4F69AAB4-8D63-A960-F0A1-9521285683FF}"/>
              </a:ext>
            </a:extLst>
          </p:cNvPr>
          <p:cNvSpPr txBox="1"/>
          <p:nvPr/>
        </p:nvSpPr>
        <p:spPr>
          <a:xfrm>
            <a:off x="6471982" y="1809752"/>
            <a:ext cx="5115735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a-ES" sz="1800" b="1">
                <a:solidFill>
                  <a:schemeClr val="bg1"/>
                </a:solidFill>
                <a:latin typeface="Open Sans"/>
              </a:rPr>
              <a:t>Cerdanyola del Vallès</a:t>
            </a:r>
            <a:r>
              <a:rPr lang="ca-ES" b="1">
                <a:solidFill>
                  <a:schemeClr val="bg1"/>
                </a:solidFill>
                <a:latin typeface="Open Sans"/>
              </a:rPr>
              <a:t>: 57.291 </a:t>
            </a:r>
            <a:r>
              <a:rPr lang="ca-ES" sz="1800" b="1">
                <a:solidFill>
                  <a:schemeClr val="bg1"/>
                </a:solidFill>
                <a:latin typeface="Open Sans"/>
              </a:rPr>
              <a:t>habitants</a:t>
            </a:r>
          </a:p>
        </p:txBody>
      </p:sp>
    </p:spTree>
    <p:extLst>
      <p:ext uri="{BB962C8B-B14F-4D97-AF65-F5344CB8AC3E}">
        <p14:creationId xmlns:p14="http://schemas.microsoft.com/office/powerpoint/2010/main" val="401428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Les rutes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:a16="http://schemas.microsoft.com/office/drawing/2014/main" id="{4F09AEB4-AB69-525B-D882-936B1DA7C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184" y="2785729"/>
            <a:ext cx="5336189" cy="2817075"/>
          </a:xfrm>
          <a:prstGeom prst="rect">
            <a:avLst/>
          </a:prstGeom>
        </p:spPr>
      </p:pic>
      <p:pic>
        <p:nvPicPr>
          <p:cNvPr id="5" name="Imagen 7">
            <a:extLst>
              <a:ext uri="{FF2B5EF4-FFF2-40B4-BE49-F238E27FC236}">
                <a16:creationId xmlns:a16="http://schemas.microsoft.com/office/drawing/2014/main" id="{56782945-5FD1-164D-43EF-22F300B0C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192" y="2165964"/>
            <a:ext cx="3654302" cy="3436840"/>
          </a:xfrm>
          <a:prstGeom prst="rect">
            <a:avLst/>
          </a:prstGeom>
        </p:spPr>
      </p:pic>
      <p:sp>
        <p:nvSpPr>
          <p:cNvPr id="6" name="QuadreDeText 6">
            <a:extLst>
              <a:ext uri="{FF2B5EF4-FFF2-40B4-BE49-F238E27FC236}">
                <a16:creationId xmlns:a16="http://schemas.microsoft.com/office/drawing/2014/main" id="{4F69AAB4-8D63-A960-F0A1-9521285683FF}"/>
              </a:ext>
            </a:extLst>
          </p:cNvPr>
          <p:cNvSpPr txBox="1"/>
          <p:nvPr/>
        </p:nvSpPr>
        <p:spPr>
          <a:xfrm>
            <a:off x="732184" y="2165964"/>
            <a:ext cx="5115735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a-ES" sz="1800" b="1">
                <a:solidFill>
                  <a:schemeClr val="bg1"/>
                </a:solidFill>
                <a:latin typeface="Open Sans"/>
              </a:rPr>
              <a:t>Sant Cugat del Vallès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4F69AAB4-8D63-A960-F0A1-9521285683FF}"/>
              </a:ext>
            </a:extLst>
          </p:cNvPr>
          <p:cNvSpPr txBox="1"/>
          <p:nvPr/>
        </p:nvSpPr>
        <p:spPr>
          <a:xfrm>
            <a:off x="6683475" y="1638829"/>
            <a:ext cx="5115735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a-ES" sz="1800" b="1">
                <a:solidFill>
                  <a:schemeClr val="bg1"/>
                </a:solidFill>
                <a:latin typeface="Open Sans"/>
              </a:rPr>
              <a:t>Cerdanyola del Vallès</a:t>
            </a:r>
          </a:p>
        </p:txBody>
      </p:sp>
    </p:spTree>
    <p:extLst>
      <p:ext uri="{BB962C8B-B14F-4D97-AF65-F5344CB8AC3E}">
        <p14:creationId xmlns:p14="http://schemas.microsoft.com/office/powerpoint/2010/main" val="395082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970595" y="3771196"/>
            <a:ext cx="10599305" cy="15599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/>
              <a:t>Resultats 2023</a:t>
            </a:r>
          </a:p>
        </p:txBody>
      </p:sp>
    </p:spTree>
    <p:extLst>
      <p:ext uri="{BB962C8B-B14F-4D97-AF65-F5344CB8AC3E}">
        <p14:creationId xmlns:p14="http://schemas.microsoft.com/office/powerpoint/2010/main" val="198824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>
          <a:xfrm>
            <a:off x="838200" y="212612"/>
            <a:ext cx="10515600" cy="865469"/>
          </a:xfrm>
        </p:spPr>
        <p:txBody>
          <a:bodyPr/>
          <a:lstStyle/>
          <a:p>
            <a:r>
              <a:rPr lang="ca-ES"/>
              <a:t>POBLACIONS</a:t>
            </a:r>
          </a:p>
        </p:txBody>
      </p:sp>
      <p:graphicFrame>
        <p:nvGraphicFramePr>
          <p:cNvPr id="8" name="Contenidor de contingu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478636"/>
              </p:ext>
            </p:extLst>
          </p:nvPr>
        </p:nvGraphicFramePr>
        <p:xfrm>
          <a:off x="838200" y="1216305"/>
          <a:ext cx="10515600" cy="492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1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167583"/>
            <a:ext cx="10515600" cy="865469"/>
          </a:xfrm>
        </p:spPr>
        <p:txBody>
          <a:bodyPr/>
          <a:lstStyle/>
          <a:p>
            <a:r>
              <a:rPr lang="ca-ES"/>
              <a:t>Índex llengua escrita (retolació)</a:t>
            </a:r>
          </a:p>
        </p:txBody>
      </p:sp>
      <p:graphicFrame>
        <p:nvGraphicFramePr>
          <p:cNvPr id="14" name="Contenidor de contingut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72052"/>
              </p:ext>
            </p:extLst>
          </p:nvPr>
        </p:nvGraphicFramePr>
        <p:xfrm>
          <a:off x="838200" y="1208690"/>
          <a:ext cx="10408920" cy="48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9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109832"/>
            <a:ext cx="10515600" cy="865469"/>
          </a:xfrm>
        </p:spPr>
        <p:txBody>
          <a:bodyPr/>
          <a:lstStyle/>
          <a:p>
            <a:r>
              <a:rPr lang="ca-ES"/>
              <a:t>Índex llengua oral (2023)</a:t>
            </a:r>
          </a:p>
        </p:txBody>
      </p:sp>
      <p:graphicFrame>
        <p:nvGraphicFramePr>
          <p:cNvPr id="6" name="Contenidor de contingu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101533"/>
              </p:ext>
            </p:extLst>
          </p:nvPr>
        </p:nvGraphicFramePr>
        <p:xfrm>
          <a:off x="838200" y="1625231"/>
          <a:ext cx="10515600" cy="457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1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1_Tema de l'Office">
  <a:themeElements>
    <a:clrScheme name="Vermell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tinen_x00e7_a xmlns="b918887d-648d-486d-bc7c-73c76e19fd61">
      <Value>Cerdanyola</Value>
      <Value>Sant Cugat</Value>
    </Pertinen_x00e7_a>
    <Programa xmlns="b918887d-648d-486d-bc7c-73c76e19fd61">
      <Value>Empresa i comerç</Value>
    </Programa>
    <Tipologia xmlns="b918887d-648d-486d-bc7c-73c76e19fd61" xsi:nil="true"/>
    <Miniatura xmlns="b918887d-648d-486d-bc7c-73c76e19fd61" xsi:nil="true"/>
    <_x00da_s xmlns="b918887d-648d-486d-bc7c-73c76e19fd61">
      <Value>Avaluació</Value>
      <Value>Difusió</Value>
    </_x00da_s>
    <lcf76f155ced4ddcb4097134ff3c332f xmlns="b918887d-648d-486d-bc7c-73c76e19fd61">
      <Terms xmlns="http://schemas.microsoft.com/office/infopath/2007/PartnerControls"/>
    </lcf76f155ced4ddcb4097134ff3c332f>
    <TaxCatchAll xmlns="b4ee97c0-0ad8-465c-af3a-afbf6c056b18" xsi:nil="true"/>
    <Any xmlns="b918887d-648d-486d-bc7c-73c76e19fd61">
      <Value>2023</Value>
      <Value>2024</Value>
    </Any>
    <Mes xmlns="b918887d-648d-486d-bc7c-73c76e19fd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5A4889EAEF28419264839E0ACFA537" ma:contentTypeVersion="26" ma:contentTypeDescription="Crear nuevo documento." ma:contentTypeScope="" ma:versionID="599752f628dbcc2024a0a1f947380490">
  <xsd:schema xmlns:xsd="http://www.w3.org/2001/XMLSchema" xmlns:xs="http://www.w3.org/2001/XMLSchema" xmlns:p="http://schemas.microsoft.com/office/2006/metadata/properties" xmlns:ns2="b918887d-648d-486d-bc7c-73c76e19fd61" xmlns:ns3="b4ee97c0-0ad8-465c-af3a-afbf6c056b18" targetNamespace="http://schemas.microsoft.com/office/2006/metadata/properties" ma:root="true" ma:fieldsID="84f9f005d61e234c922e99d79abf5503" ns2:_="" ns3:_="">
    <xsd:import namespace="b918887d-648d-486d-bc7c-73c76e19fd61"/>
    <xsd:import namespace="b4ee97c0-0ad8-465c-af3a-afbf6c056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Programa" minOccurs="0"/>
                <xsd:element ref="ns2:_x00da_s" minOccurs="0"/>
                <xsd:element ref="ns2:Any" minOccurs="0"/>
                <xsd:element ref="ns2:Pertinen_x00e7_a" minOccurs="0"/>
                <xsd:element ref="ns2:Tipologia" minOccurs="0"/>
                <xsd:element ref="ns2:MediaServiceObjectDetectorVersions" minOccurs="0"/>
                <xsd:element ref="ns2:Mes" minOccurs="0"/>
                <xsd:element ref="ns2:MediaServiceSearchProperties" minOccurs="0"/>
                <xsd:element ref="ns2:Miniatur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8887d-648d-486d-bc7c-73c76e19f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04a18efc-849c-4945-b890-7953cd6b1b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Programa" ma:index="24" nillable="true" ma:displayName="Programa" ma:format="Dropdown" ma:internalName="Program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xL"/>
                    <xsd:enumeration value="SAL"/>
                    <xsd:enumeration value="Totjoc"/>
                    <xsd:enumeration value="Empresa i comerç"/>
                    <xsd:enumeration value="Música"/>
                    <xsd:enumeration value="Sensibilització"/>
                    <xsd:enumeration value="Altres"/>
                    <xsd:enumeration value="Lectura"/>
                    <xsd:enumeration value="Adm. local"/>
                    <xsd:enumeration value="Cinema"/>
                    <xsd:enumeration value="DILM"/>
                    <xsd:enumeration value="Entitats"/>
                    <xsd:enumeration value="DMP"/>
                    <xsd:enumeration value="Any literari"/>
                    <xsd:enumeration value="Ensenyament"/>
                  </xsd:restriction>
                </xsd:simpleType>
              </xsd:element>
            </xsd:sequence>
          </xsd:extension>
        </xsd:complexContent>
      </xsd:complexType>
    </xsd:element>
    <xsd:element name="_x00da_s" ma:index="25" nillable="true" ma:displayName="Ús" ma:description="Tipus de document segons la seva finalitat" ma:format="Dropdown" ma:internalName="_x00da_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ifusió"/>
                    <xsd:enumeration value="Seguiment"/>
                    <xsd:enumeration value="Reunió"/>
                    <xsd:enumeration value="Didàctica"/>
                    <xsd:enumeration value="Avaluació"/>
                    <xsd:enumeration value="Planificació"/>
                    <xsd:enumeration value="Gestió"/>
                    <xsd:enumeration value="Sensibilització"/>
                    <xsd:enumeration value="Conveni/ADH"/>
                    <xsd:enumeration value="Rúbrica"/>
                  </xsd:restriction>
                </xsd:simpleType>
              </xsd:element>
            </xsd:sequence>
          </xsd:extension>
        </xsd:complexContent>
      </xsd:complexType>
    </xsd:element>
    <xsd:element name="Any" ma:index="26" nillable="true" ma:displayName="Any" ma:format="Dropdown" ma:internalName="An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20"/>
                    <xsd:enumeration value="2021"/>
                    <xsd:enumeration value="2022"/>
                    <xsd:enumeration value="2023"/>
                    <xsd:enumeration value="2024"/>
                    <xsd:enumeration value="Atemporal"/>
                    <xsd:enumeration value="2019"/>
                    <xsd:enumeration value="2025"/>
                    <xsd:enumeration value="2015"/>
                    <xsd:enumeration value="2016"/>
                    <xsd:enumeration value="2017"/>
                    <xsd:enumeration value="2018"/>
                    <xsd:enumeration value="2014"/>
                  </xsd:restriction>
                </xsd:simpleType>
              </xsd:element>
            </xsd:sequence>
          </xsd:extension>
        </xsd:complexContent>
      </xsd:complexType>
    </xsd:element>
    <xsd:element name="Pertinen_x00e7_a" ma:index="27" nillable="true" ma:displayName="Pertinença" ma:format="Dropdown" ma:internalName="Pertinen_x00e7_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PNL"/>
                    <xsd:enumeration value="CNL"/>
                    <xsd:enumeration value="Cerdanyola"/>
                    <xsd:enumeration value="Ripollet"/>
                    <xsd:enumeration value="Montcada"/>
                    <xsd:enumeration value="Barberà"/>
                    <xsd:enumeration value="Badia"/>
                    <xsd:enumeration value="Sant Cugat"/>
                    <xsd:enumeration value="Extern"/>
                    <xsd:enumeration value="CNL VO3"/>
                  </xsd:restriction>
                </xsd:simpleType>
              </xsd:element>
            </xsd:sequence>
          </xsd:extension>
        </xsd:complexContent>
      </xsd:complexType>
    </xsd:element>
    <xsd:element name="Tipologia" ma:index="28" nillable="true" ma:displayName="Tipologia" ma:format="Dropdown" ma:internalName="Tipologi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eb"/>
                    <xsd:enumeration value="Xarxes"/>
                    <xsd:enumeration value="MMCC"/>
                    <xsd:enumeration value="Plantilla"/>
                    <xsd:enumeration value="Informe"/>
                    <xsd:enumeration value="Instruccions"/>
                    <xsd:enumeration value="Paper"/>
                    <xsd:enumeration value="Àudio"/>
                    <xsd:enumeration value="Inicial"/>
                    <xsd:enumeration value="Bàsic"/>
                    <xsd:enumeration value="Elemental"/>
                    <xsd:enumeration value="Intermedi"/>
                    <xsd:enumeration value="Suficiència"/>
                    <xsd:enumeration value="Superior"/>
                    <xsd:enumeration value="Matrícula"/>
                    <xsd:enumeration value="Imatge"/>
                    <xsd:enumeration value="Vídeo"/>
                    <xsd:enumeration value="Pressupost/factura"/>
                    <xsd:enumeration value="Full emplenat"/>
                    <xsd:enumeration value="Finançament extraordinari"/>
                    <xsd:enumeration value="Exercici"/>
                    <xsd:enumeration value="Logo"/>
                    <xsd:enumeration value="Missatge"/>
                    <xsd:enumeration value="No homologats"/>
                    <xsd:enumeration value="Barem"/>
                    <xsd:enumeration value="Base de dades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s" ma:index="30" nillable="true" ma:displayName="Mes" ma:format="Dropdown" ma:internalName="Mes">
      <xsd:simpleType>
        <xsd:restriction base="dms:Choice">
          <xsd:enumeration value="gener"/>
          <xsd:enumeration value="febrer"/>
          <xsd:enumeration value="octubre"/>
        </xsd:restriction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iniatura" ma:index="32" nillable="true" ma:displayName="Miniatura" ma:format="Thumbnail" ma:internalName="Miniatur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e97c0-0ad8-465c-af3a-afbf6c056b1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b6e875-bc84-4e69-ba68-e1066fa2e263}" ma:internalName="TaxCatchAll" ma:showField="CatchAllData" ma:web="b4ee97c0-0ad8-465c-af3a-afbf6c056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3EBF9C-F4A4-4039-BF5B-324827B81035}">
  <ds:schemaRefs>
    <ds:schemaRef ds:uri="b4ee97c0-0ad8-465c-af3a-afbf6c056b18"/>
    <ds:schemaRef ds:uri="b918887d-648d-486d-bc7c-73c76e19fd6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80045F-1F07-4572-864B-D429491D4D85}">
  <ds:schemaRefs>
    <ds:schemaRef ds:uri="b4ee97c0-0ad8-465c-af3a-afbf6c056b18"/>
    <ds:schemaRef ds:uri="b918887d-648d-486d-bc7c-73c76e19fd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0FA853-688A-4DC4-B1E4-C53FD5C30A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39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1_Tema de l'Office</vt:lpstr>
      <vt:lpstr>Office Theme</vt:lpstr>
      <vt:lpstr>PowerPoint Presentation</vt:lpstr>
      <vt:lpstr>PowerPoint Presentation</vt:lpstr>
      <vt:lpstr>Què és l’Ofercat?</vt:lpstr>
      <vt:lpstr>La població a Sant Cugat i Cerdanyola del Vallès</vt:lpstr>
      <vt:lpstr>Les rutes</vt:lpstr>
      <vt:lpstr>Resultats 2023</vt:lpstr>
      <vt:lpstr>POBLACIONS</vt:lpstr>
      <vt:lpstr>Índex llengua escrita (retolació)</vt:lpstr>
      <vt:lpstr>Índex llengua oral (2023)</vt:lpstr>
      <vt:lpstr>Evolució dades generals</vt:lpstr>
      <vt:lpstr>Evolució llengua escrita. Sant Cugat i Cerdanyola del Vallès</vt:lpstr>
      <vt:lpstr>Evolució llengua oral. Sant Cugat i Cerdanyola del Vallès</vt:lpstr>
      <vt:lpstr>Evolució per sector d’activitat</vt:lpstr>
      <vt:lpstr>Índex Ofercat de la retolació identificativa. Evolució Sant Cugat del Vallès</vt:lpstr>
      <vt:lpstr>Índex Ofercat de la retolació identificativa. Evolució Cerdanyola del Vallès</vt:lpstr>
      <vt:lpstr>Índex Ofercat de la llengua de salutació. Evolució Sant Cugat del Vallès</vt:lpstr>
      <vt:lpstr>Índex Ofercat de la llengua de salutació. Evolució Cerdanyola del Vallès</vt:lpstr>
      <vt:lpstr>Índex Ofercat de la llengua de disponibilitat lingüística. Evolució Sant Cugat del Vallès</vt:lpstr>
      <vt:lpstr>Índex Ofercat de la llengua de disponibilitat lingüística. Evolució Cerdanyola del Vallès</vt:lpstr>
      <vt:lpstr>PowerPoint Presentation</vt:lpstr>
      <vt:lpstr>Índex Ofercat de la retolació identificativa, informativa i d’horari</vt:lpstr>
      <vt:lpstr>Índex Ofercat de la llengua de salutació i disponibilitat lingüística (en català)</vt:lpstr>
      <vt:lpstr>PowerPoint Presentation</vt:lpstr>
      <vt:lpstr>Llengua del web/facebook/instagram/altres Sant Cugat del Vallès</vt:lpstr>
      <vt:lpstr>Llengua del web/facebook/instagram/altres Cerdanyola del Vallès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Generalitat de Catalunya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Fernandez Vidal, Yolanda</dc:creator>
  <cp:revision>1</cp:revision>
  <cp:lastPrinted>2024-06-11T08:23:46Z</cp:lastPrinted>
  <dcterms:created xsi:type="dcterms:W3CDTF">2021-03-24T09:22:55Z</dcterms:created>
  <dcterms:modified xsi:type="dcterms:W3CDTF">2024-10-15T09:20:40Z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0x010100BF5A4889EAEF28419264839E0ACFA537</vt:lpwstr>
  </property>
  <property fmtid="{D5CDD505-2E9C-101B-9397-08002B2CF9AE}" pid="3" name="MediaServiceImageTags">
    <vt:lpwstr/>
  </property>
</Properties>
</file>